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.svg" ContentType="image/svg+xml"/>
  <Override PartName="/ppt/media/image32.svg" ContentType="image/svg+xml"/>
  <Override PartName="/ppt/media/image34.svg" ContentType="image/svg+xml"/>
  <Override PartName="/ppt/media/image37.svg" ContentType="image/svg+xml"/>
  <Override PartName="/ppt/media/image39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5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3" r:id="rId3"/>
    <p:sldMasterId id="2147483662" r:id="rId4"/>
    <p:sldMasterId id="2147483666" r:id="rId5"/>
    <p:sldMasterId id="2147483668" r:id="rId6"/>
    <p:sldMasterId id="2147483671" r:id="rId7"/>
    <p:sldMasterId id="2147483690" r:id="rId8"/>
    <p:sldMasterId id="2147483692" r:id="rId9"/>
    <p:sldMasterId id="2147483695" r:id="rId10"/>
    <p:sldMasterId id="2147483698" r:id="rId11"/>
    <p:sldMasterId id="2147483702" r:id="rId12"/>
    <p:sldMasterId id="2147483706" r:id="rId13"/>
    <p:sldMasterId id="2147483710" r:id="rId14"/>
    <p:sldMasterId id="2147483714" r:id="rId15"/>
    <p:sldMasterId id="2147483718" r:id="rId16"/>
  </p:sldMasterIdLst>
  <p:notesMasterIdLst>
    <p:notesMasterId r:id="rId25"/>
  </p:notesMasterIdLst>
  <p:handoutMasterIdLst>
    <p:handoutMasterId r:id="rId100"/>
  </p:handoutMasterIdLst>
  <p:sldIdLst>
    <p:sldId id="2066" r:id="rId17"/>
    <p:sldId id="2067" r:id="rId18"/>
    <p:sldId id="2139" r:id="rId19"/>
    <p:sldId id="2140" r:id="rId20"/>
    <p:sldId id="2195" r:id="rId21"/>
    <p:sldId id="2196" r:id="rId22"/>
    <p:sldId id="2251" r:id="rId23"/>
    <p:sldId id="2306" r:id="rId24"/>
    <p:sldId id="2308" r:id="rId26"/>
    <p:sldId id="2364" r:id="rId27"/>
    <p:sldId id="2365" r:id="rId28"/>
    <p:sldId id="2366" r:id="rId29"/>
    <p:sldId id="2367" r:id="rId30"/>
    <p:sldId id="2138" r:id="rId31"/>
    <p:sldId id="2070" r:id="rId32"/>
    <p:sldId id="2538" r:id="rId33"/>
    <p:sldId id="2071" r:id="rId34"/>
    <p:sldId id="2072" r:id="rId35"/>
    <p:sldId id="2073" r:id="rId36"/>
    <p:sldId id="2074" r:id="rId37"/>
    <p:sldId id="2075" r:id="rId38"/>
    <p:sldId id="2076" r:id="rId39"/>
    <p:sldId id="2132" r:id="rId40"/>
    <p:sldId id="2133" r:id="rId41"/>
    <p:sldId id="2134" r:id="rId42"/>
    <p:sldId id="2135" r:id="rId43"/>
    <p:sldId id="2539" r:id="rId44"/>
    <p:sldId id="2136" r:id="rId45"/>
    <p:sldId id="2078" r:id="rId46"/>
    <p:sldId id="2137" r:id="rId47"/>
    <p:sldId id="2378" r:id="rId48"/>
    <p:sldId id="2368" r:id="rId49"/>
    <p:sldId id="2369" r:id="rId50"/>
    <p:sldId id="2370" r:id="rId51"/>
    <p:sldId id="2371" r:id="rId52"/>
    <p:sldId id="2372" r:id="rId53"/>
    <p:sldId id="2374" r:id="rId54"/>
    <p:sldId id="2375" r:id="rId55"/>
    <p:sldId id="2376" r:id="rId56"/>
    <p:sldId id="2377" r:id="rId57"/>
    <p:sldId id="2379" r:id="rId58"/>
    <p:sldId id="2380" r:id="rId59"/>
    <p:sldId id="2432" r:id="rId60"/>
    <p:sldId id="2434" r:id="rId61"/>
    <p:sldId id="2435" r:id="rId62"/>
    <p:sldId id="2436" r:id="rId63"/>
    <p:sldId id="2437" r:id="rId64"/>
    <p:sldId id="2475" r:id="rId65"/>
    <p:sldId id="2476" r:id="rId66"/>
    <p:sldId id="2477" r:id="rId67"/>
    <p:sldId id="2478" r:id="rId68"/>
    <p:sldId id="2479" r:id="rId69"/>
    <p:sldId id="2480" r:id="rId70"/>
    <p:sldId id="2481" r:id="rId71"/>
    <p:sldId id="2482" r:id="rId72"/>
    <p:sldId id="2484" r:id="rId73"/>
    <p:sldId id="2486" r:id="rId74"/>
    <p:sldId id="2083" r:id="rId75"/>
    <p:sldId id="2485" r:id="rId76"/>
    <p:sldId id="2088" r:id="rId77"/>
    <p:sldId id="2089" r:id="rId78"/>
    <p:sldId id="2090" r:id="rId79"/>
    <p:sldId id="2540" r:id="rId80"/>
    <p:sldId id="2522" r:id="rId81"/>
    <p:sldId id="2523" r:id="rId82"/>
    <p:sldId id="2097" r:id="rId83"/>
    <p:sldId id="2605" r:id="rId84"/>
    <p:sldId id="2098" r:id="rId85"/>
    <p:sldId id="2099" r:id="rId86"/>
    <p:sldId id="2101" r:id="rId87"/>
    <p:sldId id="2100" r:id="rId88"/>
    <p:sldId id="2102" r:id="rId89"/>
    <p:sldId id="2103" r:id="rId90"/>
    <p:sldId id="2104" r:id="rId91"/>
    <p:sldId id="2105" r:id="rId92"/>
    <p:sldId id="2106" r:id="rId93"/>
    <p:sldId id="2107" r:id="rId94"/>
    <p:sldId id="2108" r:id="rId95"/>
    <p:sldId id="2109" r:id="rId96"/>
    <p:sldId id="2602" r:id="rId97"/>
    <p:sldId id="2603" r:id="rId98"/>
    <p:sldId id="2524" r:id="rId99"/>
  </p:sldIdLst>
  <p:sldSz cx="12192000" cy="6858000"/>
  <p:notesSz cx="6858000" cy="9144000"/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92" userDrawn="1">
          <p15:clr>
            <a:srgbClr val="A4A3A4"/>
          </p15:clr>
        </p15:guide>
        <p15:guide id="2" pos="378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NGJIAN" initials="K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2A26"/>
    <a:srgbClr val="AD2B26"/>
    <a:srgbClr val="49504F"/>
    <a:srgbClr val="B60206"/>
    <a:srgbClr val="B70006"/>
    <a:srgbClr val="FFFFE4"/>
    <a:srgbClr val="919191"/>
    <a:srgbClr val="333333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 autoAdjust="0"/>
    <p:restoredTop sz="95344" autoAdjust="0"/>
  </p:normalViewPr>
  <p:slideViewPr>
    <p:cSldViewPr snapToGrid="0" showGuides="1">
      <p:cViewPr varScale="1">
        <p:scale>
          <a:sx n="93" d="100"/>
          <a:sy n="93" d="100"/>
        </p:scale>
        <p:origin x="216" y="520"/>
      </p:cViewPr>
      <p:guideLst>
        <p:guide orient="horz" pos="592"/>
        <p:guide pos="37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82.xml"/><Relationship Id="rId98" Type="http://schemas.openxmlformats.org/officeDocument/2006/relationships/slide" Target="slides/slide81.xml"/><Relationship Id="rId97" Type="http://schemas.openxmlformats.org/officeDocument/2006/relationships/slide" Target="slides/slide80.xml"/><Relationship Id="rId96" Type="http://schemas.openxmlformats.org/officeDocument/2006/relationships/slide" Target="slides/slide79.xml"/><Relationship Id="rId95" Type="http://schemas.openxmlformats.org/officeDocument/2006/relationships/slide" Target="slides/slide78.xml"/><Relationship Id="rId94" Type="http://schemas.openxmlformats.org/officeDocument/2006/relationships/slide" Target="slides/slide77.xml"/><Relationship Id="rId93" Type="http://schemas.openxmlformats.org/officeDocument/2006/relationships/slide" Target="slides/slide76.xml"/><Relationship Id="rId92" Type="http://schemas.openxmlformats.org/officeDocument/2006/relationships/slide" Target="slides/slide75.xml"/><Relationship Id="rId91" Type="http://schemas.openxmlformats.org/officeDocument/2006/relationships/slide" Target="slides/slide74.xml"/><Relationship Id="rId90" Type="http://schemas.openxmlformats.org/officeDocument/2006/relationships/slide" Target="slides/slide73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72.xml"/><Relationship Id="rId88" Type="http://schemas.openxmlformats.org/officeDocument/2006/relationships/slide" Target="slides/slide71.xml"/><Relationship Id="rId87" Type="http://schemas.openxmlformats.org/officeDocument/2006/relationships/slide" Target="slides/slide70.xml"/><Relationship Id="rId86" Type="http://schemas.openxmlformats.org/officeDocument/2006/relationships/slide" Target="slides/slide69.xml"/><Relationship Id="rId85" Type="http://schemas.openxmlformats.org/officeDocument/2006/relationships/slide" Target="slides/slide68.xml"/><Relationship Id="rId84" Type="http://schemas.openxmlformats.org/officeDocument/2006/relationships/slide" Target="slides/slide67.xml"/><Relationship Id="rId83" Type="http://schemas.openxmlformats.org/officeDocument/2006/relationships/slide" Target="slides/slide66.xml"/><Relationship Id="rId82" Type="http://schemas.openxmlformats.org/officeDocument/2006/relationships/slide" Target="slides/slide65.xml"/><Relationship Id="rId81" Type="http://schemas.openxmlformats.org/officeDocument/2006/relationships/slide" Target="slides/slide64.xml"/><Relationship Id="rId80" Type="http://schemas.openxmlformats.org/officeDocument/2006/relationships/slide" Target="slides/slide63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62.xml"/><Relationship Id="rId78" Type="http://schemas.openxmlformats.org/officeDocument/2006/relationships/slide" Target="slides/slide61.xml"/><Relationship Id="rId77" Type="http://schemas.openxmlformats.org/officeDocument/2006/relationships/slide" Target="slides/slide60.xml"/><Relationship Id="rId76" Type="http://schemas.openxmlformats.org/officeDocument/2006/relationships/slide" Target="slides/slide59.xml"/><Relationship Id="rId75" Type="http://schemas.openxmlformats.org/officeDocument/2006/relationships/slide" Target="slides/slide58.xml"/><Relationship Id="rId74" Type="http://schemas.openxmlformats.org/officeDocument/2006/relationships/slide" Target="slides/slide57.xml"/><Relationship Id="rId73" Type="http://schemas.openxmlformats.org/officeDocument/2006/relationships/slide" Target="slides/slide56.xml"/><Relationship Id="rId72" Type="http://schemas.openxmlformats.org/officeDocument/2006/relationships/slide" Target="slides/slide55.xml"/><Relationship Id="rId71" Type="http://schemas.openxmlformats.org/officeDocument/2006/relationships/slide" Target="slides/slide54.xml"/><Relationship Id="rId70" Type="http://schemas.openxmlformats.org/officeDocument/2006/relationships/slide" Target="slides/slide53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2.xml"/><Relationship Id="rId68" Type="http://schemas.openxmlformats.org/officeDocument/2006/relationships/slide" Target="slides/slide51.xml"/><Relationship Id="rId67" Type="http://schemas.openxmlformats.org/officeDocument/2006/relationships/slide" Target="slides/slide50.xml"/><Relationship Id="rId66" Type="http://schemas.openxmlformats.org/officeDocument/2006/relationships/slide" Target="slides/slide49.xml"/><Relationship Id="rId65" Type="http://schemas.openxmlformats.org/officeDocument/2006/relationships/slide" Target="slides/slide48.xml"/><Relationship Id="rId64" Type="http://schemas.openxmlformats.org/officeDocument/2006/relationships/slide" Target="slides/slide47.xml"/><Relationship Id="rId63" Type="http://schemas.openxmlformats.org/officeDocument/2006/relationships/slide" Target="slides/slide46.xml"/><Relationship Id="rId62" Type="http://schemas.openxmlformats.org/officeDocument/2006/relationships/slide" Target="slides/slide45.xml"/><Relationship Id="rId61" Type="http://schemas.openxmlformats.org/officeDocument/2006/relationships/slide" Target="slides/slide44.xml"/><Relationship Id="rId60" Type="http://schemas.openxmlformats.org/officeDocument/2006/relationships/slide" Target="slides/slide43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2.xml"/><Relationship Id="rId58" Type="http://schemas.openxmlformats.org/officeDocument/2006/relationships/slide" Target="slides/slide41.xml"/><Relationship Id="rId57" Type="http://schemas.openxmlformats.org/officeDocument/2006/relationships/slide" Target="slides/slide40.xml"/><Relationship Id="rId56" Type="http://schemas.openxmlformats.org/officeDocument/2006/relationships/slide" Target="slides/slide39.xml"/><Relationship Id="rId55" Type="http://schemas.openxmlformats.org/officeDocument/2006/relationships/slide" Target="slides/slide38.xml"/><Relationship Id="rId54" Type="http://schemas.openxmlformats.org/officeDocument/2006/relationships/slide" Target="slides/slide37.xml"/><Relationship Id="rId53" Type="http://schemas.openxmlformats.org/officeDocument/2006/relationships/slide" Target="slides/slide36.xml"/><Relationship Id="rId52" Type="http://schemas.openxmlformats.org/officeDocument/2006/relationships/slide" Target="slides/slide35.xml"/><Relationship Id="rId51" Type="http://schemas.openxmlformats.org/officeDocument/2006/relationships/slide" Target="slides/slide34.xml"/><Relationship Id="rId50" Type="http://schemas.openxmlformats.org/officeDocument/2006/relationships/slide" Target="slides/slide33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2.xml"/><Relationship Id="rId48" Type="http://schemas.openxmlformats.org/officeDocument/2006/relationships/slide" Target="slides/slide31.xml"/><Relationship Id="rId47" Type="http://schemas.openxmlformats.org/officeDocument/2006/relationships/slide" Target="slides/slide30.xml"/><Relationship Id="rId46" Type="http://schemas.openxmlformats.org/officeDocument/2006/relationships/slide" Target="slides/slide29.xml"/><Relationship Id="rId45" Type="http://schemas.openxmlformats.org/officeDocument/2006/relationships/slide" Target="slides/slide28.xml"/><Relationship Id="rId44" Type="http://schemas.openxmlformats.org/officeDocument/2006/relationships/slide" Target="slides/slide27.xml"/><Relationship Id="rId43" Type="http://schemas.openxmlformats.org/officeDocument/2006/relationships/slide" Target="slides/slide26.xml"/><Relationship Id="rId42" Type="http://schemas.openxmlformats.org/officeDocument/2006/relationships/slide" Target="slides/slide25.xml"/><Relationship Id="rId41" Type="http://schemas.openxmlformats.org/officeDocument/2006/relationships/slide" Target="slides/slide24.xml"/><Relationship Id="rId40" Type="http://schemas.openxmlformats.org/officeDocument/2006/relationships/slide" Target="slides/slide23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2.xml"/><Relationship Id="rId38" Type="http://schemas.openxmlformats.org/officeDocument/2006/relationships/slide" Target="slides/slide21.xml"/><Relationship Id="rId37" Type="http://schemas.openxmlformats.org/officeDocument/2006/relationships/slide" Target="slides/slide20.xml"/><Relationship Id="rId36" Type="http://schemas.openxmlformats.org/officeDocument/2006/relationships/slide" Target="slides/slide19.xml"/><Relationship Id="rId35" Type="http://schemas.openxmlformats.org/officeDocument/2006/relationships/slide" Target="slides/slide18.xml"/><Relationship Id="rId34" Type="http://schemas.openxmlformats.org/officeDocument/2006/relationships/slide" Target="slides/slide17.xml"/><Relationship Id="rId33" Type="http://schemas.openxmlformats.org/officeDocument/2006/relationships/slide" Target="slides/slide16.xml"/><Relationship Id="rId32" Type="http://schemas.openxmlformats.org/officeDocument/2006/relationships/slide" Target="slides/slide1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2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26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8.xml"/><Relationship Id="rId23" Type="http://schemas.openxmlformats.org/officeDocument/2006/relationships/slide" Target="slides/slide7.xml"/><Relationship Id="rId22" Type="http://schemas.openxmlformats.org/officeDocument/2006/relationships/slide" Target="slides/slide6.xml"/><Relationship Id="rId21" Type="http://schemas.openxmlformats.org/officeDocument/2006/relationships/slide" Target="slides/slide5.xml"/><Relationship Id="rId20" Type="http://schemas.openxmlformats.org/officeDocument/2006/relationships/slide" Target="slides/slide4.xml"/><Relationship Id="rId2" Type="http://schemas.openxmlformats.org/officeDocument/2006/relationships/theme" Target="theme/theme1.xml"/><Relationship Id="rId19" Type="http://schemas.openxmlformats.org/officeDocument/2006/relationships/slide" Target="slides/slide3.xml"/><Relationship Id="rId18" Type="http://schemas.openxmlformats.org/officeDocument/2006/relationships/slide" Target="slides/slide2.xml"/><Relationship Id="rId17" Type="http://schemas.openxmlformats.org/officeDocument/2006/relationships/slide" Target="slides/slide1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5" Type="http://schemas.openxmlformats.org/officeDocument/2006/relationships/tags" Target="tags/tag259.xml"/><Relationship Id="rId104" Type="http://schemas.openxmlformats.org/officeDocument/2006/relationships/commentAuthors" Target="commentAuthors.xml"/><Relationship Id="rId103" Type="http://schemas.openxmlformats.org/officeDocument/2006/relationships/tableStyles" Target="tableStyles.xml"/><Relationship Id="rId102" Type="http://schemas.openxmlformats.org/officeDocument/2006/relationships/viewProps" Target="viewProps.xml"/><Relationship Id="rId101" Type="http://schemas.openxmlformats.org/officeDocument/2006/relationships/presProps" Target="presProps.xml"/><Relationship Id="rId100" Type="http://schemas.openxmlformats.org/officeDocument/2006/relationships/handoutMaster" Target="handoutMasters/handoutMaster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互动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53085"/>
            <a:chOff x="852891" y="1026849"/>
            <a:chExt cx="1228476" cy="553085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530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拓展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总结</a:t>
              </a:r>
              <a:endPara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5" name="泪珠形 14"/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/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思路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3" name="泪珠形 22"/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/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/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今日</a:t>
            </a:r>
            <a:endParaRPr lang="en-US" altLang="zh-CN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作业</a:t>
            </a:r>
            <a:endParaRPr lang="zh-CN" altLang="en-US" sz="36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思考</a:t>
            </a:r>
            <a:endParaRPr lang="zh-CN" altLang="en-US" sz="4000" dirty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6" Type="http://schemas.openxmlformats.org/officeDocument/2006/relationships/theme" Target="../theme/theme10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1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1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47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/Relationships>
</file>

<file path=ppt/slideMasters/_rels/slideMaster12.xml.rels><?xml version="1.0" encoding="UTF-8" standalone="yes"?>
<Relationships xmlns="http://schemas.openxmlformats.org/package/2006/relationships"><Relationship Id="rId6" Type="http://schemas.openxmlformats.org/officeDocument/2006/relationships/theme" Target="../theme/theme12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/Relationships>
</file>

<file path=ppt/slideMasters/_rels/slideMaster13.xml.rels><?xml version="1.0" encoding="UTF-8" standalone="yes"?>
<Relationships xmlns="http://schemas.openxmlformats.org/package/2006/relationships"><Relationship Id="rId6" Type="http://schemas.openxmlformats.org/officeDocument/2006/relationships/theme" Target="../theme/theme1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/Relationships>
</file>

<file path=ppt/slideMasters/_rels/slideMaster14.xml.rels><?xml version="1.0" encoding="UTF-8" standalone="yes"?>
<Relationships xmlns="http://schemas.openxmlformats.org/package/2006/relationships"><Relationship Id="rId6" Type="http://schemas.openxmlformats.org/officeDocument/2006/relationships/theme" Target="../theme/theme14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/Relationships>
</file>

<file path=ppt/slideMasters/_rels/slideMaster15.xml.rels><?xml version="1.0" encoding="UTF-8" standalone="yes"?>
<Relationships xmlns="http://schemas.openxmlformats.org/package/2006/relationships"><Relationship Id="rId6" Type="http://schemas.openxmlformats.org/officeDocument/2006/relationships/theme" Target="../theme/theme15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59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0" Type="http://schemas.openxmlformats.org/officeDocument/2006/relationships/theme" Target="../theme/theme6.xml"/><Relationship Id="rId2" Type="http://schemas.openxmlformats.org/officeDocument/2006/relationships/slideLayout" Target="../slideLayouts/slideLayout20.xml"/><Relationship Id="rId19" Type="http://schemas.openxmlformats.org/officeDocument/2006/relationships/image" Target="../media/image6.png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7.xml"/></Relationships>
</file>

<file path=ppt/slideMasters/_rels/slideMaster8.xml.rels><?xml version="1.0" encoding="UTF-8" standalone="yes"?>
<Relationships xmlns="http://schemas.openxmlformats.org/package/2006/relationships"><Relationship Id="rId4" Type="http://schemas.openxmlformats.org/officeDocument/2006/relationships/theme" Target="../theme/theme8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504267" y="260138"/>
            <a:ext cx="7687727" cy="41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49504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多一句没有，少一句不行，用更短时间，教会更实用的技术！</a:t>
            </a:r>
            <a:endParaRPr lang="zh-CN" altLang="en-US" sz="2100" dirty="0">
              <a:solidFill>
                <a:srgbClr val="49504F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/>
          <p:cNvSpPr/>
          <p:nvPr userDrawn="1"/>
        </p:nvSpPr>
        <p:spPr>
          <a:xfrm>
            <a:off x="2567066" y="719635"/>
            <a:ext cx="7023600" cy="21600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9481902" y="719635"/>
            <a:ext cx="2163600" cy="21600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083" y="162578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328" y="50183"/>
            <a:ext cx="2031376" cy="593842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-52550" y="0"/>
            <a:ext cx="224790" cy="694841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 userDrawn="1"/>
        </p:nvSpPr>
        <p:spPr>
          <a:xfrm>
            <a:off x="-52550" y="719892"/>
            <a:ext cx="223200" cy="315311"/>
          </a:xfrm>
          <a:prstGeom prst="rect">
            <a:avLst/>
          </a:prstGeom>
          <a:solidFill>
            <a:srgbClr val="B600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任意形状 21"/>
          <p:cNvSpPr/>
          <p:nvPr userDrawn="1"/>
        </p:nvSpPr>
        <p:spPr>
          <a:xfrm>
            <a:off x="9612588" y="6582369"/>
            <a:ext cx="400898" cy="208765"/>
          </a:xfrm>
          <a:custGeom>
            <a:avLst/>
            <a:gdLst>
              <a:gd name="connsiteX0" fmla="*/ 200449 w 400898"/>
              <a:gd name="connsiteY0" fmla="*/ 0 h 208765"/>
              <a:gd name="connsiteX1" fmla="*/ 400898 w 400898"/>
              <a:gd name="connsiteY1" fmla="*/ 200449 h 208765"/>
              <a:gd name="connsiteX2" fmla="*/ 392582 w 400898"/>
              <a:gd name="connsiteY2" fmla="*/ 208765 h 208765"/>
              <a:gd name="connsiteX3" fmla="*/ 8316 w 400898"/>
              <a:gd name="connsiteY3" fmla="*/ 208765 h 208765"/>
              <a:gd name="connsiteX4" fmla="*/ 0 w 400898"/>
              <a:gd name="connsiteY4" fmla="*/ 200449 h 208765"/>
              <a:gd name="connsiteX5" fmla="*/ 200449 w 400898"/>
              <a:gd name="connsiteY5" fmla="*/ 0 h 208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898" h="208765">
                <a:moveTo>
                  <a:pt x="200449" y="0"/>
                </a:moveTo>
                <a:lnTo>
                  <a:pt x="400898" y="200449"/>
                </a:lnTo>
                <a:lnTo>
                  <a:pt x="392582" y="208765"/>
                </a:lnTo>
                <a:lnTo>
                  <a:pt x="8316" y="208765"/>
                </a:lnTo>
                <a:lnTo>
                  <a:pt x="0" y="200449"/>
                </a:lnTo>
                <a:lnTo>
                  <a:pt x="200449" y="0"/>
                </a:lnTo>
                <a:close/>
              </a:path>
            </a:pathLst>
          </a:custGeom>
          <a:solidFill>
            <a:srgbClr val="68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3" name="矩形 22"/>
          <p:cNvSpPr>
            <a:spLocks noChangeArrowheads="1"/>
          </p:cNvSpPr>
          <p:nvPr userDrawn="1"/>
        </p:nvSpPr>
        <p:spPr bwMode="auto">
          <a:xfrm>
            <a:off x="-10583" y="6779344"/>
            <a:ext cx="10057936" cy="110793"/>
          </a:xfrm>
          <a:prstGeom prst="rect">
            <a:avLst/>
          </a:prstGeom>
          <a:solidFill>
            <a:srgbClr val="49504F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矩形 14"/>
          <p:cNvSpPr/>
          <p:nvPr userDrawn="1"/>
        </p:nvSpPr>
        <p:spPr bwMode="auto">
          <a:xfrm>
            <a:off x="9813037" y="6582369"/>
            <a:ext cx="2378963" cy="307767"/>
          </a:xfrm>
          <a:custGeom>
            <a:avLst/>
            <a:gdLst>
              <a:gd name="connsiteX0" fmla="*/ 0 w 2202525"/>
              <a:gd name="connsiteY0" fmla="*/ 0 h 275631"/>
              <a:gd name="connsiteX1" fmla="*/ 2202525 w 2202525"/>
              <a:gd name="connsiteY1" fmla="*/ 0 h 275631"/>
              <a:gd name="connsiteX2" fmla="*/ 2202525 w 2202525"/>
              <a:gd name="connsiteY2" fmla="*/ 275631 h 275631"/>
              <a:gd name="connsiteX3" fmla="*/ 0 w 2202525"/>
              <a:gd name="connsiteY3" fmla="*/ 275631 h 275631"/>
              <a:gd name="connsiteX4" fmla="*/ 0 w 2202525"/>
              <a:gd name="connsiteY4" fmla="*/ 0 h 275631"/>
              <a:gd name="connsiteX0-1" fmla="*/ 0 w 2202525"/>
              <a:gd name="connsiteY0-2" fmla="*/ 0 h 275631"/>
              <a:gd name="connsiteX1-3" fmla="*/ 2202525 w 2202525"/>
              <a:gd name="connsiteY1-4" fmla="*/ 0 h 275631"/>
              <a:gd name="connsiteX2-5" fmla="*/ 2202525 w 2202525"/>
              <a:gd name="connsiteY2-6" fmla="*/ 275631 h 275631"/>
              <a:gd name="connsiteX3-7" fmla="*/ 104775 w 2202525"/>
              <a:gd name="connsiteY3-8" fmla="*/ 272456 h 275631"/>
              <a:gd name="connsiteX4-9" fmla="*/ 0 w 2202525"/>
              <a:gd name="connsiteY4-10" fmla="*/ 0 h 27563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202525" h="275631">
                <a:moveTo>
                  <a:pt x="0" y="0"/>
                </a:moveTo>
                <a:lnTo>
                  <a:pt x="2202525" y="0"/>
                </a:lnTo>
                <a:lnTo>
                  <a:pt x="2202525" y="275631"/>
                </a:lnTo>
                <a:lnTo>
                  <a:pt x="104775" y="272456"/>
                </a:lnTo>
                <a:lnTo>
                  <a:pt x="0" y="0"/>
                </a:lnTo>
                <a:close/>
              </a:path>
            </a:pathLst>
          </a:custGeom>
          <a:solidFill>
            <a:srgbClr val="B6000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9950236" y="6535935"/>
            <a:ext cx="224176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阿里巴巴普惠体" panose="00020600040101010101" charset="-122"/>
              </a:rPr>
              <a:t>高级软件人才培训专家</a:t>
            </a:r>
            <a:endParaRPr lang="zh-CN" altLang="en-US" sz="1600" dirty="0">
              <a:solidFill>
                <a:schemeClr val="bg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阿里巴巴普惠体" panose="00020600040101010101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3.xml"/><Relationship Id="rId2" Type="http://schemas.openxmlformats.org/officeDocument/2006/relationships/image" Target="../media/image14.png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29.svg"/><Relationship Id="rId17" Type="http://schemas.openxmlformats.org/officeDocument/2006/relationships/image" Target="../media/image28.png"/><Relationship Id="rId16" Type="http://schemas.openxmlformats.org/officeDocument/2006/relationships/image" Target="../media/image12.png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image" Target="../media/image32.svg"/><Relationship Id="rId6" Type="http://schemas.openxmlformats.org/officeDocument/2006/relationships/image" Target="../media/image31.png"/><Relationship Id="rId5" Type="http://schemas.openxmlformats.org/officeDocument/2006/relationships/tags" Target="../tags/tag4.xml"/><Relationship Id="rId4" Type="http://schemas.openxmlformats.org/officeDocument/2006/relationships/image" Target="../media/image20.png"/><Relationship Id="rId3" Type="http://schemas.openxmlformats.org/officeDocument/2006/relationships/tags" Target="../tags/tag3.xml"/><Relationship Id="rId2" Type="http://schemas.openxmlformats.org/officeDocument/2006/relationships/image" Target="../media/image30.png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6.xml"/><Relationship Id="rId4" Type="http://schemas.openxmlformats.org/officeDocument/2006/relationships/image" Target="../media/image30.png"/><Relationship Id="rId3" Type="http://schemas.openxmlformats.org/officeDocument/2006/relationships/tags" Target="../tags/tag5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tags" Target="../tags/tag7.xml"/><Relationship Id="rId5" Type="http://schemas.openxmlformats.org/officeDocument/2006/relationships/image" Target="../media/image35.png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8.xml"/><Relationship Id="rId4" Type="http://schemas.openxmlformats.org/officeDocument/2006/relationships/image" Target="../media/image37.svg"/><Relationship Id="rId3" Type="http://schemas.openxmlformats.org/officeDocument/2006/relationships/image" Target="../media/image36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7.sv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7" Type="http://schemas.openxmlformats.org/officeDocument/2006/relationships/tags" Target="../tags/tag11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2.svg"/><Relationship Id="rId3" Type="http://schemas.openxmlformats.org/officeDocument/2006/relationships/image" Target="../media/image31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18.xml"/><Relationship Id="rId8" Type="http://schemas.openxmlformats.org/officeDocument/2006/relationships/tags" Target="../tags/tag17.xml"/><Relationship Id="rId7" Type="http://schemas.openxmlformats.org/officeDocument/2006/relationships/tags" Target="../tags/tag16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image" Target="../media/image32.svg"/><Relationship Id="rId18" Type="http://schemas.openxmlformats.org/officeDocument/2006/relationships/slideLayout" Target="../slideLayouts/slideLayout19.xml"/><Relationship Id="rId17" Type="http://schemas.openxmlformats.org/officeDocument/2006/relationships/tags" Target="../tags/tag26.xml"/><Relationship Id="rId16" Type="http://schemas.openxmlformats.org/officeDocument/2006/relationships/tags" Target="../tags/tag25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tags" Target="../tags/tag21.xml"/><Relationship Id="rId11" Type="http://schemas.openxmlformats.org/officeDocument/2006/relationships/tags" Target="../tags/tag20.xml"/><Relationship Id="rId10" Type="http://schemas.openxmlformats.org/officeDocument/2006/relationships/tags" Target="../tags/tag19.xml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27.xml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5" Type="http://schemas.openxmlformats.org/officeDocument/2006/relationships/slideLayout" Target="../slideLayouts/slideLayout19.xml"/><Relationship Id="rId14" Type="http://schemas.openxmlformats.org/officeDocument/2006/relationships/tags" Target="../tags/tag39.xml"/><Relationship Id="rId13" Type="http://schemas.openxmlformats.org/officeDocument/2006/relationships/tags" Target="../tags/tag38.xml"/><Relationship Id="rId12" Type="http://schemas.openxmlformats.org/officeDocument/2006/relationships/tags" Target="../tags/tag37.xml"/><Relationship Id="rId11" Type="http://schemas.openxmlformats.org/officeDocument/2006/relationships/tags" Target="../tags/tag36.xml"/><Relationship Id="rId10" Type="http://schemas.openxmlformats.org/officeDocument/2006/relationships/tags" Target="../tags/tag35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32.svg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image" Target="../media/image31.png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40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32.svg"/><Relationship Id="rId25" Type="http://schemas.openxmlformats.org/officeDocument/2006/relationships/slideLayout" Target="../slideLayouts/slideLayout19.xml"/><Relationship Id="rId24" Type="http://schemas.openxmlformats.org/officeDocument/2006/relationships/tags" Target="../tags/tag79.xml"/><Relationship Id="rId23" Type="http://schemas.openxmlformats.org/officeDocument/2006/relationships/tags" Target="../tags/tag78.xml"/><Relationship Id="rId22" Type="http://schemas.openxmlformats.org/officeDocument/2006/relationships/image" Target="../media/image40.jpeg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image" Target="../media/image31.png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9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40.jpeg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tags" Target="../tags/tag8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40.jpeg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40.jpeg"/><Relationship Id="rId7" Type="http://schemas.openxmlformats.org/officeDocument/2006/relationships/tags" Target="../tags/tag100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0.svg"/><Relationship Id="rId1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0" Type="http://schemas.openxmlformats.org/officeDocument/2006/relationships/slideLayout" Target="../slideLayouts/slideLayout19.xml"/><Relationship Id="rId3" Type="http://schemas.openxmlformats.org/officeDocument/2006/relationships/tags" Target="../tags/tag103.xml"/><Relationship Id="rId29" Type="http://schemas.openxmlformats.org/officeDocument/2006/relationships/tags" Target="../tags/tag123.xml"/><Relationship Id="rId28" Type="http://schemas.openxmlformats.org/officeDocument/2006/relationships/tags" Target="../tags/tag122.xml"/><Relationship Id="rId27" Type="http://schemas.openxmlformats.org/officeDocument/2006/relationships/tags" Target="../tags/tag121.xml"/><Relationship Id="rId26" Type="http://schemas.openxmlformats.org/officeDocument/2006/relationships/image" Target="../media/image46.svg"/><Relationship Id="rId25" Type="http://schemas.openxmlformats.org/officeDocument/2006/relationships/image" Target="../media/image45.png"/><Relationship Id="rId24" Type="http://schemas.openxmlformats.org/officeDocument/2006/relationships/tags" Target="../tags/tag120.xml"/><Relationship Id="rId23" Type="http://schemas.openxmlformats.org/officeDocument/2006/relationships/tags" Target="../tags/tag119.xml"/><Relationship Id="rId22" Type="http://schemas.openxmlformats.org/officeDocument/2006/relationships/tags" Target="../tags/tag118.xml"/><Relationship Id="rId21" Type="http://schemas.openxmlformats.org/officeDocument/2006/relationships/tags" Target="../tags/tag117.xml"/><Relationship Id="rId20" Type="http://schemas.openxmlformats.org/officeDocument/2006/relationships/image" Target="../media/image44.svg"/><Relationship Id="rId2" Type="http://schemas.openxmlformats.org/officeDocument/2006/relationships/tags" Target="../tags/tag102.xml"/><Relationship Id="rId19" Type="http://schemas.openxmlformats.org/officeDocument/2006/relationships/image" Target="../media/image43.png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image" Target="../media/image42.svg"/><Relationship Id="rId12" Type="http://schemas.openxmlformats.org/officeDocument/2006/relationships/image" Target="../media/image41.png"/><Relationship Id="rId11" Type="http://schemas.openxmlformats.org/officeDocument/2006/relationships/tags" Target="../tags/tag111.xml"/><Relationship Id="rId10" Type="http://schemas.openxmlformats.org/officeDocument/2006/relationships/tags" Target="../tags/tag110.xml"/><Relationship Id="rId1" Type="http://schemas.openxmlformats.org/officeDocument/2006/relationships/tags" Target="../tags/tag101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tags" Target="../tags/tag130.xml"/><Relationship Id="rId6" Type="http://schemas.openxmlformats.org/officeDocument/2006/relationships/tags" Target="../tags/tag129.xml"/><Relationship Id="rId5" Type="http://schemas.openxmlformats.org/officeDocument/2006/relationships/tags" Target="../tags/tag128.xml"/><Relationship Id="rId4" Type="http://schemas.openxmlformats.org/officeDocument/2006/relationships/tags" Target="../tags/tag127.xml"/><Relationship Id="rId30" Type="http://schemas.openxmlformats.org/officeDocument/2006/relationships/slideLayout" Target="../slideLayouts/slideLayout19.xml"/><Relationship Id="rId3" Type="http://schemas.openxmlformats.org/officeDocument/2006/relationships/tags" Target="../tags/tag126.xml"/><Relationship Id="rId29" Type="http://schemas.openxmlformats.org/officeDocument/2006/relationships/tags" Target="../tags/tag146.xml"/><Relationship Id="rId28" Type="http://schemas.openxmlformats.org/officeDocument/2006/relationships/tags" Target="../tags/tag145.xml"/><Relationship Id="rId27" Type="http://schemas.openxmlformats.org/officeDocument/2006/relationships/tags" Target="../tags/tag144.xml"/><Relationship Id="rId26" Type="http://schemas.openxmlformats.org/officeDocument/2006/relationships/image" Target="../media/image46.svg"/><Relationship Id="rId25" Type="http://schemas.openxmlformats.org/officeDocument/2006/relationships/image" Target="../media/image45.png"/><Relationship Id="rId24" Type="http://schemas.openxmlformats.org/officeDocument/2006/relationships/tags" Target="../tags/tag143.xml"/><Relationship Id="rId23" Type="http://schemas.openxmlformats.org/officeDocument/2006/relationships/tags" Target="../tags/tag142.xml"/><Relationship Id="rId22" Type="http://schemas.openxmlformats.org/officeDocument/2006/relationships/tags" Target="../tags/tag141.xml"/><Relationship Id="rId21" Type="http://schemas.openxmlformats.org/officeDocument/2006/relationships/tags" Target="../tags/tag140.xml"/><Relationship Id="rId20" Type="http://schemas.openxmlformats.org/officeDocument/2006/relationships/image" Target="../media/image44.svg"/><Relationship Id="rId2" Type="http://schemas.openxmlformats.org/officeDocument/2006/relationships/tags" Target="../tags/tag125.xml"/><Relationship Id="rId19" Type="http://schemas.openxmlformats.org/officeDocument/2006/relationships/image" Target="../media/image43.png"/><Relationship Id="rId18" Type="http://schemas.openxmlformats.org/officeDocument/2006/relationships/tags" Target="../tags/tag139.xml"/><Relationship Id="rId17" Type="http://schemas.openxmlformats.org/officeDocument/2006/relationships/tags" Target="../tags/tag138.xml"/><Relationship Id="rId16" Type="http://schemas.openxmlformats.org/officeDocument/2006/relationships/tags" Target="../tags/tag137.xml"/><Relationship Id="rId15" Type="http://schemas.openxmlformats.org/officeDocument/2006/relationships/tags" Target="../tags/tag136.xml"/><Relationship Id="rId14" Type="http://schemas.openxmlformats.org/officeDocument/2006/relationships/tags" Target="../tags/tag135.xml"/><Relationship Id="rId13" Type="http://schemas.openxmlformats.org/officeDocument/2006/relationships/image" Target="../media/image42.svg"/><Relationship Id="rId12" Type="http://schemas.openxmlformats.org/officeDocument/2006/relationships/image" Target="../media/image41.png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tags" Target="../tags/tag1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7.png"/><Relationship Id="rId1" Type="http://schemas.openxmlformats.org/officeDocument/2006/relationships/tags" Target="../tags/tag14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156.xml"/><Relationship Id="rId8" Type="http://schemas.openxmlformats.org/officeDocument/2006/relationships/tags" Target="../tags/tag155.xml"/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7" Type="http://schemas.openxmlformats.org/officeDocument/2006/relationships/slideLayout" Target="../slideLayouts/slideLayout19.xml"/><Relationship Id="rId16" Type="http://schemas.openxmlformats.org/officeDocument/2006/relationships/tags" Target="../tags/tag163.xml"/><Relationship Id="rId15" Type="http://schemas.openxmlformats.org/officeDocument/2006/relationships/tags" Target="../tags/tag162.xml"/><Relationship Id="rId14" Type="http://schemas.openxmlformats.org/officeDocument/2006/relationships/tags" Target="../tags/tag161.xml"/><Relationship Id="rId13" Type="http://schemas.openxmlformats.org/officeDocument/2006/relationships/tags" Target="../tags/tag160.xml"/><Relationship Id="rId12" Type="http://schemas.openxmlformats.org/officeDocument/2006/relationships/tags" Target="../tags/tag159.xml"/><Relationship Id="rId11" Type="http://schemas.openxmlformats.org/officeDocument/2006/relationships/tags" Target="../tags/tag158.xml"/><Relationship Id="rId10" Type="http://schemas.openxmlformats.org/officeDocument/2006/relationships/tags" Target="../tags/tag157.xml"/><Relationship Id="rId1" Type="http://schemas.openxmlformats.org/officeDocument/2006/relationships/tags" Target="../tags/tag148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" Type="http://schemas.openxmlformats.org/officeDocument/2006/relationships/tags" Target="../tags/tag164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tags" Target="../tags/tag169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48.png"/><Relationship Id="rId1" Type="http://schemas.openxmlformats.org/officeDocument/2006/relationships/tags" Target="../tags/tag17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tags" Target="../tags/tag177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tags" Target="../tags/tag182.xml"/><Relationship Id="rId2" Type="http://schemas.openxmlformats.org/officeDocument/2006/relationships/tags" Target="../tags/tag181.xml"/><Relationship Id="rId1" Type="http://schemas.openxmlformats.org/officeDocument/2006/relationships/tags" Target="../tags/tag180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51.png"/><Relationship Id="rId3" Type="http://schemas.openxmlformats.org/officeDocument/2006/relationships/tags" Target="../tags/tag185.xml"/><Relationship Id="rId2" Type="http://schemas.openxmlformats.org/officeDocument/2006/relationships/tags" Target="../tags/tag184.xml"/><Relationship Id="rId1" Type="http://schemas.openxmlformats.org/officeDocument/2006/relationships/tags" Target="../tags/tag183.xml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53.png"/><Relationship Id="rId5" Type="http://schemas.openxmlformats.org/officeDocument/2006/relationships/tags" Target="../tags/tag189.xml"/><Relationship Id="rId4" Type="http://schemas.openxmlformats.org/officeDocument/2006/relationships/image" Target="../media/image52.png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tags" Target="../tags/tag19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0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7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tags" Target="../tags/tag203.xml"/><Relationship Id="rId4" Type="http://schemas.openxmlformats.org/officeDocument/2006/relationships/tags" Target="../tags/tag202.xml"/><Relationship Id="rId3" Type="http://schemas.openxmlformats.org/officeDocument/2006/relationships/tags" Target="../tags/tag201.xml"/><Relationship Id="rId22" Type="http://schemas.openxmlformats.org/officeDocument/2006/relationships/slideLayout" Target="../slideLayouts/slideLayout19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tags" Target="../tags/tag200.xml"/><Relationship Id="rId19" Type="http://schemas.openxmlformats.org/officeDocument/2006/relationships/tags" Target="../tags/tag217.xml"/><Relationship Id="rId18" Type="http://schemas.openxmlformats.org/officeDocument/2006/relationships/tags" Target="../tags/tag216.xml"/><Relationship Id="rId17" Type="http://schemas.openxmlformats.org/officeDocument/2006/relationships/tags" Target="../tags/tag215.xml"/><Relationship Id="rId16" Type="http://schemas.openxmlformats.org/officeDocument/2006/relationships/tags" Target="../tags/tag214.xml"/><Relationship Id="rId15" Type="http://schemas.openxmlformats.org/officeDocument/2006/relationships/tags" Target="../tags/tag213.xml"/><Relationship Id="rId14" Type="http://schemas.openxmlformats.org/officeDocument/2006/relationships/tags" Target="../tags/tag212.xml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tags" Target="../tags/tag199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1.jpeg"/></Relationships>
</file>

<file path=ppt/slides/_rels/slide59.xml.rels><?xml version="1.0" encoding="UTF-8" standalone="yes"?>
<Relationships xmlns="http://schemas.openxmlformats.org/package/2006/relationships"><Relationship Id="rId9" Type="http://schemas.openxmlformats.org/officeDocument/2006/relationships/tags" Target="../tags/tag228.xml"/><Relationship Id="rId8" Type="http://schemas.openxmlformats.org/officeDocument/2006/relationships/tags" Target="../tags/tag227.xml"/><Relationship Id="rId7" Type="http://schemas.openxmlformats.org/officeDocument/2006/relationships/tags" Target="../tags/tag226.xml"/><Relationship Id="rId6" Type="http://schemas.openxmlformats.org/officeDocument/2006/relationships/tags" Target="../tags/tag225.xml"/><Relationship Id="rId5" Type="http://schemas.openxmlformats.org/officeDocument/2006/relationships/tags" Target="../tags/tag224.xml"/><Relationship Id="rId4" Type="http://schemas.openxmlformats.org/officeDocument/2006/relationships/tags" Target="../tags/tag223.xml"/><Relationship Id="rId38" Type="http://schemas.openxmlformats.org/officeDocument/2006/relationships/slideLayout" Target="../slideLayouts/slideLayout19.xml"/><Relationship Id="rId37" Type="http://schemas.openxmlformats.org/officeDocument/2006/relationships/tags" Target="../tags/tag256.xml"/><Relationship Id="rId36" Type="http://schemas.openxmlformats.org/officeDocument/2006/relationships/tags" Target="../tags/tag255.xml"/><Relationship Id="rId35" Type="http://schemas.openxmlformats.org/officeDocument/2006/relationships/tags" Target="../tags/tag254.xml"/><Relationship Id="rId34" Type="http://schemas.openxmlformats.org/officeDocument/2006/relationships/tags" Target="../tags/tag253.xml"/><Relationship Id="rId33" Type="http://schemas.openxmlformats.org/officeDocument/2006/relationships/tags" Target="../tags/tag252.xml"/><Relationship Id="rId32" Type="http://schemas.openxmlformats.org/officeDocument/2006/relationships/tags" Target="../tags/tag251.xml"/><Relationship Id="rId31" Type="http://schemas.openxmlformats.org/officeDocument/2006/relationships/tags" Target="../tags/tag250.xml"/><Relationship Id="rId30" Type="http://schemas.openxmlformats.org/officeDocument/2006/relationships/tags" Target="../tags/tag249.xml"/><Relationship Id="rId3" Type="http://schemas.openxmlformats.org/officeDocument/2006/relationships/tags" Target="../tags/tag222.xml"/><Relationship Id="rId29" Type="http://schemas.openxmlformats.org/officeDocument/2006/relationships/tags" Target="../tags/tag248.xml"/><Relationship Id="rId28" Type="http://schemas.openxmlformats.org/officeDocument/2006/relationships/tags" Target="../tags/tag247.xml"/><Relationship Id="rId27" Type="http://schemas.openxmlformats.org/officeDocument/2006/relationships/tags" Target="../tags/tag246.xml"/><Relationship Id="rId26" Type="http://schemas.openxmlformats.org/officeDocument/2006/relationships/tags" Target="../tags/tag245.xml"/><Relationship Id="rId25" Type="http://schemas.openxmlformats.org/officeDocument/2006/relationships/tags" Target="../tags/tag244.xml"/><Relationship Id="rId24" Type="http://schemas.openxmlformats.org/officeDocument/2006/relationships/tags" Target="../tags/tag243.xml"/><Relationship Id="rId23" Type="http://schemas.openxmlformats.org/officeDocument/2006/relationships/tags" Target="../tags/tag242.xml"/><Relationship Id="rId22" Type="http://schemas.openxmlformats.org/officeDocument/2006/relationships/tags" Target="../tags/tag241.xml"/><Relationship Id="rId21" Type="http://schemas.openxmlformats.org/officeDocument/2006/relationships/tags" Target="../tags/tag240.xml"/><Relationship Id="rId20" Type="http://schemas.openxmlformats.org/officeDocument/2006/relationships/tags" Target="../tags/tag239.xml"/><Relationship Id="rId2" Type="http://schemas.openxmlformats.org/officeDocument/2006/relationships/tags" Target="../tags/tag221.xml"/><Relationship Id="rId19" Type="http://schemas.openxmlformats.org/officeDocument/2006/relationships/tags" Target="../tags/tag238.xml"/><Relationship Id="rId18" Type="http://schemas.openxmlformats.org/officeDocument/2006/relationships/tags" Target="../tags/tag237.xml"/><Relationship Id="rId17" Type="http://schemas.openxmlformats.org/officeDocument/2006/relationships/tags" Target="../tags/tag236.xml"/><Relationship Id="rId16" Type="http://schemas.openxmlformats.org/officeDocument/2006/relationships/tags" Target="../tags/tag235.xml"/><Relationship Id="rId15" Type="http://schemas.openxmlformats.org/officeDocument/2006/relationships/tags" Target="../tags/tag234.xml"/><Relationship Id="rId14" Type="http://schemas.openxmlformats.org/officeDocument/2006/relationships/tags" Target="../tags/tag233.xml"/><Relationship Id="rId13" Type="http://schemas.openxmlformats.org/officeDocument/2006/relationships/tags" Target="../tags/tag232.xml"/><Relationship Id="rId12" Type="http://schemas.openxmlformats.org/officeDocument/2006/relationships/tags" Target="../tags/tag231.xml"/><Relationship Id="rId11" Type="http://schemas.openxmlformats.org/officeDocument/2006/relationships/tags" Target="../tags/tag230.xml"/><Relationship Id="rId10" Type="http://schemas.openxmlformats.org/officeDocument/2006/relationships/tags" Target="../tags/tag229.xml"/><Relationship Id="rId1" Type="http://schemas.openxmlformats.org/officeDocument/2006/relationships/tags" Target="../tags/tag220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6" Type="http://schemas.openxmlformats.org/officeDocument/2006/relationships/slideLayout" Target="../slideLayouts/slideLayout19.xml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hyperlink" Target="http://hadoop.apache.org/" TargetMode="Externa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image" Target="../media/image62.png"/><Relationship Id="rId1" Type="http://schemas.openxmlformats.org/officeDocument/2006/relationships/tags" Target="../tags/tag25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3.png"/></Relationships>
</file>

<file path=ppt/slides/_rels/slide6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70.png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tags" Target="../tags/tag258.xml"/><Relationship Id="rId1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2.png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84.png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8" Type="http://schemas.openxmlformats.org/officeDocument/2006/relationships/notesSlide" Target="../notesSlides/notesSlide1.xml"/><Relationship Id="rId17" Type="http://schemas.openxmlformats.org/officeDocument/2006/relationships/slideLayout" Target="../slideLayouts/slideLayout19.xml"/><Relationship Id="rId16" Type="http://schemas.openxmlformats.org/officeDocument/2006/relationships/image" Target="../media/image12.png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svg"/><Relationship Id="rId8" Type="http://schemas.openxmlformats.org/officeDocument/2006/relationships/image" Target="../media/image20.png"/><Relationship Id="rId7" Type="http://schemas.openxmlformats.org/officeDocument/2006/relationships/image" Target="../media/image19.sv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0" Type="http://schemas.openxmlformats.org/officeDocument/2006/relationships/notesSlide" Target="../notesSlides/notesSlide2.xml"/><Relationship Id="rId2" Type="http://schemas.openxmlformats.org/officeDocument/2006/relationships/image" Target="../media/image14.png"/><Relationship Id="rId19" Type="http://schemas.openxmlformats.org/officeDocument/2006/relationships/slideLayout" Target="../slideLayouts/slideLayout19.xml"/><Relationship Id="rId18" Type="http://schemas.openxmlformats.org/officeDocument/2006/relationships/image" Target="../media/image29.svg"/><Relationship Id="rId17" Type="http://schemas.openxmlformats.org/officeDocument/2006/relationships/image" Target="../media/image28.png"/><Relationship Id="rId16" Type="http://schemas.openxmlformats.org/officeDocument/2006/relationships/image" Target="../media/image12.png"/><Relationship Id="rId15" Type="http://schemas.openxmlformats.org/officeDocument/2006/relationships/image" Target="../media/image27.svg"/><Relationship Id="rId14" Type="http://schemas.openxmlformats.org/officeDocument/2006/relationships/image" Target="../media/image26.png"/><Relationship Id="rId13" Type="http://schemas.openxmlformats.org/officeDocument/2006/relationships/image" Target="../media/image25.svg"/><Relationship Id="rId12" Type="http://schemas.openxmlformats.org/officeDocument/2006/relationships/image" Target="../media/image24.png"/><Relationship Id="rId11" Type="http://schemas.openxmlformats.org/officeDocument/2006/relationships/image" Target="../media/image23.svg"/><Relationship Id="rId10" Type="http://schemas.openxmlformats.org/officeDocument/2006/relationships/image" Target="../media/image22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772410" y="3063240"/>
            <a:ext cx="664718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从今天开始</a:t>
            </a:r>
            <a:endParaRPr lang="zh-CN" altLang="en-US" sz="2800">
              <a:solidFill>
                <a:schemeClr val="bg1">
                  <a:lumMod val="65000"/>
                </a:schemeClr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  <a:p>
            <a:pPr algn="ctr"/>
            <a:r>
              <a:rPr lang="zh-CN" sz="2800">
                <a:solidFill>
                  <a:schemeClr val="bg1">
                    <a:lumMod val="65000"/>
                  </a:schemeClr>
                </a:solidFill>
                <a:latin typeface="字语坊腹黑体" panose="02000503000000000000" charset="-122"/>
                <a:ea typeface="字语坊腹黑体" panose="02000503000000000000" charset="-122"/>
                <a:cs typeface="字语坊腹黑体" panose="02000503000000000000" charset="-122"/>
                <a:sym typeface="字语坊腹黑体" panose="02000503000000000000" charset="-122"/>
              </a:rPr>
              <a:t>进入大规模、分布式、集群化的时代</a:t>
            </a:r>
            <a:endParaRPr lang="zh-CN" sz="2800">
              <a:solidFill>
                <a:srgbClr val="92D050"/>
              </a:solidFill>
              <a:latin typeface="字语坊腹黑体" panose="02000503000000000000" charset="-122"/>
              <a:ea typeface="字语坊腹黑体" panose="02000503000000000000" charset="-122"/>
              <a:cs typeface="字语坊腹黑体" panose="02000503000000000000" charset="-122"/>
              <a:sym typeface="字语坊腹黑体" panose="02000503000000000000" charset="-122"/>
            </a:endParaRPr>
          </a:p>
        </p:txBody>
      </p:sp>
      <p:pic>
        <p:nvPicPr>
          <p:cNvPr id="4" name="图片 3" descr="01 (14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6720" y="4218305"/>
            <a:ext cx="1179195" cy="1179195"/>
          </a:xfrm>
          <a:prstGeom prst="rect">
            <a:avLst/>
          </a:prstGeom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825500" y="2158365"/>
            <a:ext cx="10541000" cy="1158875"/>
          </a:xfrm>
        </p:spPr>
        <p:txBody>
          <a:bodyPr/>
          <a:p>
            <a:r>
              <a:rPr lang="zh-CN" altLang="en-US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r>
              <a:rPr lang="zh-CN" altLang="en-US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r>
              <a:rPr lang="zh-CN" altLang="en-US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r>
              <a:rPr lang="zh-CN" altLang="en-US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之旅</a:t>
            </a:r>
            <a:endParaRPr kumimoji="1" lang="zh-CN" altLang="en-US" sz="4400" dirty="0">
              <a:solidFill>
                <a:srgbClr val="262626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数据的</a:t>
            </a:r>
            <a:r>
              <a:t>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4974" t="25443" r="15703" b="18828"/>
          <a:stretch>
            <a:fillRect/>
          </a:stretch>
        </p:blipFill>
        <p:spPr>
          <a:xfrm>
            <a:off x="2030730" y="2619375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9326" t="13843" r="34588" b="26435"/>
          <a:stretch>
            <a:fillRect/>
          </a:stretch>
        </p:blipFill>
        <p:spPr>
          <a:xfrm>
            <a:off x="3362325" y="2619375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55" y="2619375"/>
            <a:ext cx="1216660" cy="10680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2620010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5474" t="8611" r="23292" b="5120"/>
          <a:stretch>
            <a:fillRect/>
          </a:stretch>
        </p:blipFill>
        <p:spPr>
          <a:xfrm>
            <a:off x="5626735" y="250126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3930" y="3689985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02485" y="3764280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95165" y="384683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73755" y="380238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434330" y="380238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290" y="-3586480"/>
            <a:ext cx="3073400" cy="307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0700" y="-564515"/>
            <a:ext cx="16433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有什么用？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2484735" y="2966720"/>
            <a:ext cx="1871345" cy="2139315"/>
            <a:chOff x="7070" y="4247"/>
            <a:chExt cx="2947" cy="3369"/>
          </a:xfrm>
        </p:grpSpPr>
        <p:sp>
          <p:nvSpPr>
            <p:cNvPr id="14" name="圆角矩形 13"/>
            <p:cNvSpPr/>
            <p:nvPr/>
          </p:nvSpPr>
          <p:spPr>
            <a:xfrm>
              <a:off x="7070" y="4247"/>
              <a:ext cx="106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性别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31" y="4247"/>
              <a:ext cx="168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时间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070" y="487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地区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357" y="4871"/>
              <a:ext cx="162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商品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071" y="5475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手机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型号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917" y="548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数量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070" y="6080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付款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方式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071" y="6685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是否使用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优惠券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917" y="6080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评价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070" y="7192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Alibaba PuHuiTi Regular" panose="00020600040101010101" charset="-122"/>
                  <a:ea typeface="Alibaba PuHuiTi Regular" panose="00020600040101010101" charset="-122"/>
                </a:rPr>
                <a:t>...........</a:t>
              </a:r>
              <a:endParaRPr lang="en-US" altLang="zh-CN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</p:grpSp>
      <p:pic>
        <p:nvPicPr>
          <p:cNvPr id="31" name="图片 30" descr="363243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3373100" y="2966720"/>
            <a:ext cx="1711960" cy="171196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12329160" y="2557780"/>
            <a:ext cx="3839845" cy="2540000"/>
            <a:chOff x="11711" y="3939"/>
            <a:chExt cx="6047" cy="4000"/>
          </a:xfrm>
        </p:grpSpPr>
        <p:sp>
          <p:nvSpPr>
            <p:cNvPr id="32" name="文本框 31"/>
            <p:cNvSpPr txBox="1"/>
            <p:nvPr/>
          </p:nvSpPr>
          <p:spPr>
            <a:xfrm>
              <a:off x="14079" y="3939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年轻人</a:t>
              </a:r>
              <a:endParaRPr lang="zh-CN" altLang="en-US" sz="1600" dirty="0">
                <a:solidFill>
                  <a:schemeClr val="accent3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804" y="4660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宝妈</a:t>
              </a:r>
              <a:endParaRPr lang="zh-CN" altLang="en-US" sz="1600" dirty="0">
                <a:solidFill>
                  <a:schemeClr val="accent2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821" y="5748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现金付款</a:t>
              </a:r>
              <a:endParaRPr lang="zh-CN" altLang="en-US" sz="1600" dirty="0">
                <a:solidFill>
                  <a:schemeClr val="accent3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190" y="6971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一线城市</a:t>
              </a:r>
              <a:endParaRPr lang="zh-CN" altLang="en-US" sz="1600" dirty="0">
                <a:solidFill>
                  <a:schemeClr val="tx2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483" y="7409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4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经常好评</a:t>
              </a:r>
              <a:endParaRPr lang="zh-CN" altLang="en-US" sz="1600" dirty="0">
                <a:solidFill>
                  <a:schemeClr val="accent4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275" y="7392"/>
              <a:ext cx="220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5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少量多次下单</a:t>
              </a:r>
              <a:endParaRPr lang="zh-CN" altLang="en-US" sz="1600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51" y="4672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化妆品</a:t>
              </a:r>
              <a:endParaRPr lang="zh-CN" altLang="en-US" sz="1600" dirty="0">
                <a:solidFill>
                  <a:srgbClr val="FF0000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711" y="5575"/>
              <a:ext cx="18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喜欢买长裙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871" y="6540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6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高净值</a:t>
              </a:r>
              <a:endParaRPr lang="zh-CN" altLang="en-US" sz="16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7030720" y="3136265"/>
            <a:ext cx="475488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sym typeface="方正手绘简体_准" panose="02000000000000000000" charset="-122"/>
              </a:rPr>
              <a:t>数据的背后都会隐藏着巨大的价值</a:t>
            </a:r>
            <a:endParaRPr lang="zh-CN" altLang="en-US" sz="2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sym typeface="方正手绘简体_准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091998" y="3846830"/>
            <a:ext cx="4079875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丰富的数据支撑可以让我们更好的了解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sym typeface="方正手绘简体_准" panose="02000000000000000000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93268" y="4324350"/>
            <a:ext cx="339153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事和物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方正手绘简体_准" panose="02000000000000000000" charset="-122"/>
              </a:rPr>
              <a:t>在现实世界的运行规律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纤黑体" panose="02000000000000000000" charset="-122"/>
              <a:ea typeface="纤黑体" panose="02000000000000000000" charset="-122"/>
              <a:sym typeface="方正手绘简体_准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大数据时代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当下时代已经是数据的时代，数据非常重要并且蕴含巨大的价值。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矩形 3" descr="7b0a20202020227461726765744d6f64756c65223a202270726f636573734f6e6c696e65466f6e7473220a7d0a"/>
          <p:cNvSpPr/>
          <p:nvPr/>
        </p:nvSpPr>
        <p:spPr>
          <a:xfrm>
            <a:off x="1027430" y="3300730"/>
            <a:ext cx="2814955" cy="11080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latin typeface="阿里巴巴普惠体" panose="00020600040101010101" charset="-122"/>
                <a:ea typeface="阿里巴巴普惠体" panose="00020600040101010101" charset="-122"/>
                <a:sym typeface="方正全福体" panose="02000500000000000000" charset="-122"/>
              </a:rPr>
              <a:t>大数据技术栈</a:t>
            </a:r>
            <a:endParaRPr lang="zh-CN" altLang="en-US" sz="3200">
              <a:latin typeface="阿里巴巴普惠体" panose="00020600040101010101" charset="-122"/>
              <a:ea typeface="阿里巴巴普惠体" panose="00020600040101010101" charset="-122"/>
              <a:sym typeface="方正全福体" panose="02000500000000000000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41445" y="3663950"/>
            <a:ext cx="760349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对超大规模的数据进行处理并挖掘出数据背后的价值的技术体系</a:t>
            </a:r>
            <a:endParaRPr lang="zh-CN" altLang="en-US" sz="2000" b="1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71445" y="5321300"/>
            <a:ext cx="684911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3200" dirty="0">
                <a:solidFill>
                  <a:schemeClr val="accent5"/>
                </a:solidFill>
                <a:latin typeface="华文彩云" panose="02010800040101010101" charset="-122"/>
                <a:ea typeface="华文彩云" panose="02010800040101010101" charset="-122"/>
              </a:rPr>
              <a:t>让我们开始进入大数据的世界吧</a:t>
            </a:r>
            <a:endParaRPr lang="zh-CN" altLang="en-US" sz="3200" dirty="0">
              <a:solidFill>
                <a:schemeClr val="accent5"/>
              </a:solidFill>
              <a:latin typeface="华文彩云" panose="02010800040101010101" charset="-122"/>
              <a:ea typeface="华文彩云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什么是数据？</a:t>
            </a:r>
            <a:endParaRPr lang="zh-CN" altLang="en-US"/>
          </a:p>
          <a:p>
            <a:pPr marL="0" indent="0">
              <a:buNone/>
            </a:pPr>
            <a:r>
              <a:rPr lang="zh-CN" altLang="en-US" sz="1400">
                <a:sym typeface="+mn-ea"/>
              </a:rPr>
              <a:t>人类的行为及产生的事件的一种记录称之为数据</a:t>
            </a:r>
            <a:endParaRPr lang="zh-CN" altLang="en-US" sz="1400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2. </a:t>
            </a:r>
            <a:r>
              <a:rPr lang="zh-CN" altLang="en-US"/>
              <a:t>数据有什么价值？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对数据的内容进行深入分析，可以更好的帮助了解事和物在现实世界的运行规律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比如，购物的订单记录（数据）可以帮助平台更好的了解消费者，从而促进交易。</a:t>
            </a:r>
            <a:endParaRPr lang="zh-CN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609465" y="202882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诞生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了解大数据技术体系是如何诞生的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对大数据体系的意义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882650" y="1513840"/>
            <a:ext cx="7138670" cy="521335"/>
          </a:xfrm>
        </p:spPr>
        <p:txBody>
          <a:bodyPr/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  <p:pic>
        <p:nvPicPr>
          <p:cNvPr id="25" name="图片 24" descr="01 (50)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090910" y="5304790"/>
            <a:ext cx="1327785" cy="1327785"/>
          </a:xfrm>
          <a:prstGeom prst="rect">
            <a:avLst/>
          </a:prstGeom>
        </p:spPr>
      </p:pic>
      <p:pic>
        <p:nvPicPr>
          <p:cNvPr id="26" name="图片 25" descr="347732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495550" y="2891155"/>
            <a:ext cx="2091690" cy="2091690"/>
          </a:xfrm>
          <a:prstGeom prst="rect">
            <a:avLst/>
          </a:prstGeom>
        </p:spPr>
      </p:pic>
      <p:pic>
        <p:nvPicPr>
          <p:cNvPr id="27" name="图片 26" descr="templates\docerresourceshop\icons\\32313536323733373b32313536323733353bbcc6cbe3bbfabdccd1a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94500" y="3234690"/>
            <a:ext cx="1404620" cy="1404620"/>
          </a:xfrm>
          <a:prstGeom prst="rect">
            <a:avLst/>
          </a:prstGeom>
        </p:spPr>
      </p:pic>
      <p:sp>
        <p:nvSpPr>
          <p:cNvPr id="28" name="右箭头 27"/>
          <p:cNvSpPr/>
          <p:nvPr/>
        </p:nvSpPr>
        <p:spPr>
          <a:xfrm>
            <a:off x="5078095" y="3740785"/>
            <a:ext cx="1226185" cy="392430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882650" y="2091690"/>
            <a:ext cx="2199640" cy="1125220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数据</a:t>
              </a:r>
              <a:endParaRPr lang="zh-CN" altLang="en-US"/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882650" y="3982085"/>
            <a:ext cx="2199640" cy="1125220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数据</a:t>
              </a:r>
              <a:endParaRPr lang="zh-CN" altLang="en-US"/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856355" y="2092325"/>
            <a:ext cx="2199640" cy="1125220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数据</a:t>
              </a:r>
              <a:endParaRPr lang="zh-CN" altLang="en-US"/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56355" y="3982085"/>
            <a:ext cx="2199640" cy="1125220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数据</a:t>
              </a:r>
              <a:endParaRPr lang="zh-CN" altLang="en-US"/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6497955" y="3217545"/>
            <a:ext cx="4467225" cy="164909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早期的计算机（上世纪</a:t>
            </a:r>
            <a:r>
              <a:rPr lang="en-US" altLang="zh-CN"/>
              <a:t>70</a:t>
            </a:r>
            <a:r>
              <a:rPr lang="zh-CN" altLang="en-US"/>
              <a:t>年代之前）</a:t>
            </a:r>
            <a:endParaRPr lang="zh-CN" altLang="en-US"/>
          </a:p>
          <a:p>
            <a:r>
              <a:rPr lang="zh-CN" altLang="en-US"/>
              <a:t>大多数是相互独立的，各自处理各自的数据</a:t>
            </a:r>
            <a:endParaRPr lang="zh-CN" altLang="en-US"/>
          </a:p>
        </p:txBody>
      </p:sp>
      <p:pic>
        <p:nvPicPr>
          <p:cNvPr id="25" name="图片 24" descr="01 (50)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090910" y="5304790"/>
            <a:ext cx="1327785" cy="1327785"/>
          </a:xfrm>
          <a:prstGeom prst="rect">
            <a:avLst/>
          </a:prstGeom>
        </p:spPr>
      </p:pic>
      <p:sp>
        <p:nvSpPr>
          <p:cNvPr id="27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" name="矩形 25"/>
          <p:cNvSpPr/>
          <p:nvPr/>
        </p:nvSpPr>
        <p:spPr>
          <a:xfrm>
            <a:off x="1522730" y="2376170"/>
            <a:ext cx="3873500" cy="2298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44015" y="2480945"/>
            <a:ext cx="1438275" cy="735965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644015" y="3821430"/>
            <a:ext cx="1438275" cy="735965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91585" y="2481580"/>
            <a:ext cx="1438275" cy="735965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08730" y="3821430"/>
            <a:ext cx="1438275" cy="735965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1522730" y="4895215"/>
            <a:ext cx="9550400" cy="109918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上世纪</a:t>
            </a:r>
            <a:r>
              <a:rPr lang="en-US" altLang="zh-CN"/>
              <a:t>70</a:t>
            </a:r>
            <a:r>
              <a:rPr lang="zh-CN" altLang="en-US"/>
              <a:t>年代后，逐步出现了基于</a:t>
            </a:r>
            <a:r>
              <a:rPr lang="en-US" altLang="zh-CN"/>
              <a:t>TCP/IP</a:t>
            </a:r>
            <a:r>
              <a:rPr lang="zh-CN" altLang="en-US"/>
              <a:t>协议的小规模的计算机互联互通。</a:t>
            </a:r>
            <a:endParaRPr lang="zh-CN" altLang="en-US"/>
          </a:p>
          <a:p>
            <a:r>
              <a:rPr lang="zh-CN" altLang="en-US"/>
              <a:t>但多数是军事、科研等用途。</a:t>
            </a:r>
            <a:endParaRPr lang="zh-CN" altLang="en-US"/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43250" y="3218815"/>
            <a:ext cx="603885" cy="60388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602730" y="2381250"/>
            <a:ext cx="3873500" cy="22987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724015" y="2486025"/>
            <a:ext cx="1438275" cy="735965"/>
            <a:chOff x="1390" y="3294"/>
            <a:chExt cx="3464" cy="1772"/>
          </a:xfrm>
        </p:grpSpPr>
        <p:sp>
          <p:nvSpPr>
            <p:cNvPr id="29" name="圆角矩形 2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32" name="直接箭头连接符 31"/>
            <p:cNvCxnSpPr>
              <a:stCxn id="31" idx="3"/>
              <a:endCxn id="3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724015" y="3826510"/>
            <a:ext cx="1438275" cy="735965"/>
            <a:chOff x="1390" y="3294"/>
            <a:chExt cx="3464" cy="1772"/>
          </a:xfrm>
        </p:grpSpPr>
        <p:sp>
          <p:nvSpPr>
            <p:cNvPr id="34" name="圆角矩形 3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37" name="直接箭头连接符 36"/>
            <p:cNvCxnSpPr>
              <a:stCxn id="36" idx="3"/>
              <a:endCxn id="3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8871585" y="2486660"/>
            <a:ext cx="1438275" cy="735965"/>
            <a:chOff x="1390" y="3294"/>
            <a:chExt cx="3464" cy="1772"/>
          </a:xfrm>
        </p:grpSpPr>
        <p:sp>
          <p:nvSpPr>
            <p:cNvPr id="39" name="圆角矩形 3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0" name="图片 3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42" name="直接箭头连接符 41"/>
            <p:cNvCxnSpPr>
              <a:stCxn id="41" idx="3"/>
              <a:endCxn id="4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888730" y="3826510"/>
            <a:ext cx="1438275" cy="735965"/>
            <a:chOff x="1390" y="3294"/>
            <a:chExt cx="3464" cy="1772"/>
          </a:xfrm>
        </p:grpSpPr>
        <p:sp>
          <p:nvSpPr>
            <p:cNvPr id="44" name="圆角矩形 4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5" name="图片 4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6" name="圆角矩形 4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47" name="直接箭头连接符 46"/>
            <p:cNvCxnSpPr>
              <a:stCxn id="46" idx="3"/>
              <a:endCxn id="4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8" name="图片 47" descr="templates\docerresourceshop\icons\\333437323830383b333437313133383bbcc6cbe3bbf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23250" y="3223895"/>
            <a:ext cx="603885" cy="603885"/>
          </a:xfrm>
          <a:prstGeom prst="rect">
            <a:avLst/>
          </a:prstGeom>
        </p:spPr>
      </p:pic>
      <p:pic>
        <p:nvPicPr>
          <p:cNvPr id="53" name="图片 52" descr="01 (138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4080" y="5407025"/>
            <a:ext cx="1323340" cy="1323340"/>
          </a:xfrm>
          <a:prstGeom prst="rect">
            <a:avLst/>
          </a:prstGeom>
        </p:spPr>
      </p:pic>
      <p:sp>
        <p:nvSpPr>
          <p:cNvPr id="50" name="文本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1522730" y="2330450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1644015" y="2480945"/>
            <a:ext cx="1438275" cy="735965"/>
            <a:chOff x="1390" y="3294"/>
            <a:chExt cx="3464" cy="1772"/>
          </a:xfrm>
        </p:grpSpPr>
        <p:sp>
          <p:nvSpPr>
            <p:cNvPr id="5" name="圆角矩形 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" name="图片 3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" name="圆角矩形 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7" name="直接箭头连接符 6"/>
            <p:cNvCxnSpPr>
              <a:stCxn id="6" idx="3"/>
              <a:endCxn id="4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643380" y="3655060"/>
            <a:ext cx="1438275" cy="735965"/>
            <a:chOff x="1390" y="3294"/>
            <a:chExt cx="3464" cy="1772"/>
          </a:xfrm>
        </p:grpSpPr>
        <p:sp>
          <p:nvSpPr>
            <p:cNvPr id="10" name="圆角矩形 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1" name="图片 1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2" name="圆角矩形 1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13" name="直接箭头连接符 12"/>
            <p:cNvCxnSpPr>
              <a:stCxn id="12" idx="3"/>
              <a:endCxn id="1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3791585" y="2481580"/>
            <a:ext cx="1438275" cy="735965"/>
            <a:chOff x="1390" y="3294"/>
            <a:chExt cx="3464" cy="1772"/>
          </a:xfrm>
        </p:grpSpPr>
        <p:sp>
          <p:nvSpPr>
            <p:cNvPr id="15" name="圆角矩形 1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6" name="图片 1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17" name="圆角矩形 1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18" name="直接箭头连接符 17"/>
            <p:cNvCxnSpPr>
              <a:stCxn id="17" idx="3"/>
              <a:endCxn id="1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3829685" y="3653790"/>
            <a:ext cx="1438275" cy="735965"/>
            <a:chOff x="1390" y="3294"/>
            <a:chExt cx="3464" cy="1772"/>
          </a:xfrm>
        </p:grpSpPr>
        <p:sp>
          <p:nvSpPr>
            <p:cNvPr id="20" name="圆角矩形 1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21" name="图片 2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22" name="圆角矩形 2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23" name="直接箭头连接符 22"/>
            <p:cNvCxnSpPr>
              <a:stCxn id="22" idx="3"/>
              <a:endCxn id="2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文本占位符 2"/>
          <p:cNvSpPr>
            <a:spLocks noGrp="1"/>
          </p:cNvSpPr>
          <p:nvPr/>
        </p:nvSpPr>
        <p:spPr>
          <a:xfrm>
            <a:off x="1522730" y="5603875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/>
              <a:t>上世纪</a:t>
            </a:r>
            <a:r>
              <a:rPr lang="en-US" altLang="zh-CN"/>
              <a:t>90</a:t>
            </a:r>
            <a:r>
              <a:rPr lang="zh-CN" altLang="en-US"/>
              <a:t>年代左后，</a:t>
            </a:r>
            <a:r>
              <a:rPr lang="zh-CN" altLang="en-US">
                <a:solidFill>
                  <a:srgbClr val="FF0000"/>
                </a:solidFill>
              </a:rPr>
              <a:t>全球互联的互联网出现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个人、企业均可参与其中，真正逐步的实现了全球互联。</a:t>
            </a:r>
            <a:endParaRPr lang="zh-CN" altLang="en-US"/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97220" y="3663950"/>
            <a:ext cx="603885" cy="603885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6724015" y="2486025"/>
            <a:ext cx="1438275" cy="735965"/>
            <a:chOff x="1390" y="3294"/>
            <a:chExt cx="3464" cy="1772"/>
          </a:xfrm>
        </p:grpSpPr>
        <p:sp>
          <p:nvSpPr>
            <p:cNvPr id="29" name="圆角矩形 2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1" name="圆角矩形 3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32" name="直接箭头连接符 31"/>
            <p:cNvCxnSpPr>
              <a:stCxn id="31" idx="3"/>
              <a:endCxn id="3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6706870" y="3654425"/>
            <a:ext cx="1438275" cy="735965"/>
            <a:chOff x="1390" y="3294"/>
            <a:chExt cx="3464" cy="1772"/>
          </a:xfrm>
        </p:grpSpPr>
        <p:sp>
          <p:nvSpPr>
            <p:cNvPr id="34" name="圆角矩形 3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36" name="圆角矩形 3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37" name="直接箭头连接符 36"/>
            <p:cNvCxnSpPr>
              <a:stCxn id="36" idx="3"/>
              <a:endCxn id="3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/>
          <p:cNvGrpSpPr/>
          <p:nvPr/>
        </p:nvGrpSpPr>
        <p:grpSpPr>
          <a:xfrm>
            <a:off x="8871585" y="2486660"/>
            <a:ext cx="1438275" cy="735965"/>
            <a:chOff x="1390" y="3294"/>
            <a:chExt cx="3464" cy="1772"/>
          </a:xfrm>
        </p:grpSpPr>
        <p:sp>
          <p:nvSpPr>
            <p:cNvPr id="39" name="圆角矩形 38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0" name="图片 39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1" name="圆角矩形 40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42" name="直接箭头连接符 41"/>
            <p:cNvCxnSpPr>
              <a:stCxn id="41" idx="3"/>
              <a:endCxn id="40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8853805" y="3663950"/>
            <a:ext cx="1438275" cy="735965"/>
            <a:chOff x="1390" y="3294"/>
            <a:chExt cx="3464" cy="1772"/>
          </a:xfrm>
        </p:grpSpPr>
        <p:sp>
          <p:nvSpPr>
            <p:cNvPr id="44" name="圆角矩形 43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45" name="图片 44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46" name="圆角矩形 45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47" name="直接箭头连接符 46"/>
            <p:cNvCxnSpPr>
              <a:stCxn id="46" idx="3"/>
              <a:endCxn id="45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组合 48"/>
          <p:cNvGrpSpPr/>
          <p:nvPr/>
        </p:nvGrpSpPr>
        <p:grpSpPr>
          <a:xfrm>
            <a:off x="1644015" y="4712335"/>
            <a:ext cx="1438275" cy="735965"/>
            <a:chOff x="1390" y="3294"/>
            <a:chExt cx="3464" cy="1772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组合 53"/>
          <p:cNvGrpSpPr/>
          <p:nvPr/>
        </p:nvGrpSpPr>
        <p:grpSpPr>
          <a:xfrm>
            <a:off x="3829685" y="4711700"/>
            <a:ext cx="1438275" cy="735965"/>
            <a:chOff x="1390" y="3294"/>
            <a:chExt cx="3464" cy="1772"/>
          </a:xfrm>
        </p:grpSpPr>
        <p:sp>
          <p:nvSpPr>
            <p:cNvPr id="55" name="圆角矩形 5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6" name="图片 5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7" name="圆角矩形 5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58" name="直接箭头连接符 57"/>
            <p:cNvCxnSpPr>
              <a:stCxn id="57" idx="3"/>
              <a:endCxn id="5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9" name="组合 58"/>
          <p:cNvGrpSpPr/>
          <p:nvPr/>
        </p:nvGrpSpPr>
        <p:grpSpPr>
          <a:xfrm>
            <a:off x="6724015" y="4704715"/>
            <a:ext cx="1438275" cy="735965"/>
            <a:chOff x="1390" y="3294"/>
            <a:chExt cx="3464" cy="1772"/>
          </a:xfrm>
        </p:grpSpPr>
        <p:sp>
          <p:nvSpPr>
            <p:cNvPr id="60" name="圆角矩形 5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1" name="图片 6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2" name="圆角矩形 6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63" name="直接箭头连接符 62"/>
            <p:cNvCxnSpPr>
              <a:stCxn id="62" idx="3"/>
              <a:endCxn id="6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组合 63"/>
          <p:cNvGrpSpPr/>
          <p:nvPr/>
        </p:nvGrpSpPr>
        <p:grpSpPr>
          <a:xfrm>
            <a:off x="8888730" y="4634865"/>
            <a:ext cx="1438275" cy="735965"/>
            <a:chOff x="1390" y="3294"/>
            <a:chExt cx="3464" cy="1772"/>
          </a:xfrm>
        </p:grpSpPr>
        <p:sp>
          <p:nvSpPr>
            <p:cNvPr id="65" name="圆角矩形 64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66" name="图片 65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67" name="圆角矩形 66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68" name="直接箭头连接符 67"/>
            <p:cNvCxnSpPr>
              <a:stCxn id="67" idx="3"/>
              <a:endCxn id="66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文本占位符 2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1494155" y="2035175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68645" y="3368675"/>
            <a:ext cx="603885" cy="60388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6939915" y="3151505"/>
            <a:ext cx="2026285" cy="1036955"/>
            <a:chOff x="1390" y="3294"/>
            <a:chExt cx="3464" cy="1772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32" y="3901"/>
              <a:ext cx="1374" cy="559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 flipV="1">
              <a:off x="2906" y="4180"/>
              <a:ext cx="349" cy="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921375" y="418909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商业公司、科研单位等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8" name="图片 47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2232025"/>
            <a:ext cx="666750" cy="666750"/>
          </a:xfrm>
          <a:prstGeom prst="rect">
            <a:avLst/>
          </a:prstGeom>
        </p:spPr>
      </p:pic>
      <p:pic>
        <p:nvPicPr>
          <p:cNvPr id="69" name="图片 68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500" y="3003550"/>
            <a:ext cx="666750" cy="666750"/>
          </a:xfrm>
          <a:prstGeom prst="rect">
            <a:avLst/>
          </a:prstGeom>
        </p:spPr>
      </p:pic>
      <p:pic>
        <p:nvPicPr>
          <p:cNvPr id="70" name="图片 69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3775075"/>
            <a:ext cx="666750" cy="666750"/>
          </a:xfrm>
          <a:prstGeom prst="rect">
            <a:avLst/>
          </a:prstGeom>
        </p:spPr>
      </p:pic>
      <p:pic>
        <p:nvPicPr>
          <p:cNvPr id="71" name="图片 70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4541520"/>
            <a:ext cx="666750" cy="666750"/>
          </a:xfrm>
          <a:prstGeom prst="rect">
            <a:avLst/>
          </a:prstGeom>
        </p:spPr>
      </p:pic>
      <p:pic>
        <p:nvPicPr>
          <p:cNvPr id="72" name="图片 71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2232025"/>
            <a:ext cx="666750" cy="666750"/>
          </a:xfrm>
          <a:prstGeom prst="rect">
            <a:avLst/>
          </a:prstGeom>
        </p:spPr>
      </p:pic>
      <p:pic>
        <p:nvPicPr>
          <p:cNvPr id="73" name="图片 72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8125" y="3003550"/>
            <a:ext cx="666750" cy="666750"/>
          </a:xfrm>
          <a:prstGeom prst="rect">
            <a:avLst/>
          </a:prstGeom>
        </p:spPr>
      </p:pic>
      <p:pic>
        <p:nvPicPr>
          <p:cNvPr id="74" name="图片 73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3775075"/>
            <a:ext cx="666750" cy="666750"/>
          </a:xfrm>
          <a:prstGeom prst="rect">
            <a:avLst/>
          </a:prstGeom>
        </p:spPr>
      </p:pic>
      <p:pic>
        <p:nvPicPr>
          <p:cNvPr id="75" name="图片 74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4541520"/>
            <a:ext cx="666750" cy="666750"/>
          </a:xfrm>
          <a:prstGeom prst="rect">
            <a:avLst/>
          </a:prstGeom>
        </p:spPr>
      </p:pic>
      <p:pic>
        <p:nvPicPr>
          <p:cNvPr id="76" name="图片 75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2232025"/>
            <a:ext cx="666750" cy="666750"/>
          </a:xfrm>
          <a:prstGeom prst="rect">
            <a:avLst/>
          </a:prstGeom>
        </p:spPr>
      </p:pic>
      <p:pic>
        <p:nvPicPr>
          <p:cNvPr id="77" name="图片 76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4750" y="3003550"/>
            <a:ext cx="666750" cy="666750"/>
          </a:xfrm>
          <a:prstGeom prst="rect">
            <a:avLst/>
          </a:prstGeom>
        </p:spPr>
      </p:pic>
      <p:pic>
        <p:nvPicPr>
          <p:cNvPr id="78" name="图片 77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3775075"/>
            <a:ext cx="666750" cy="666750"/>
          </a:xfrm>
          <a:prstGeom prst="rect">
            <a:avLst/>
          </a:prstGeom>
        </p:spPr>
      </p:pic>
      <p:pic>
        <p:nvPicPr>
          <p:cNvPr id="79" name="图片 78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4541520"/>
            <a:ext cx="666750" cy="666750"/>
          </a:xfrm>
          <a:prstGeom prst="rect">
            <a:avLst/>
          </a:prstGeom>
        </p:spPr>
      </p:pic>
      <p:pic>
        <p:nvPicPr>
          <p:cNvPr id="80" name="图片 79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2232025"/>
            <a:ext cx="666750" cy="666750"/>
          </a:xfrm>
          <a:prstGeom prst="rect">
            <a:avLst/>
          </a:prstGeom>
        </p:spPr>
      </p:pic>
      <p:pic>
        <p:nvPicPr>
          <p:cNvPr id="81" name="图片 80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1375" y="3003550"/>
            <a:ext cx="666750" cy="666750"/>
          </a:xfrm>
          <a:prstGeom prst="rect">
            <a:avLst/>
          </a:prstGeom>
        </p:spPr>
      </p:pic>
      <p:pic>
        <p:nvPicPr>
          <p:cNvPr id="82" name="图片 81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3775075"/>
            <a:ext cx="666750" cy="666750"/>
          </a:xfrm>
          <a:prstGeom prst="rect">
            <a:avLst/>
          </a:prstGeom>
        </p:spPr>
      </p:pic>
      <p:pic>
        <p:nvPicPr>
          <p:cNvPr id="83" name="图片 82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4541520"/>
            <a:ext cx="666750" cy="666750"/>
          </a:xfrm>
          <a:prstGeom prst="rect">
            <a:avLst/>
          </a:prstGeom>
        </p:spPr>
      </p:pic>
      <p:cxnSp>
        <p:nvCxnSpPr>
          <p:cNvPr id="84" name="曲线连接符 83"/>
          <p:cNvCxnSpPr>
            <a:stCxn id="80" idx="3"/>
          </p:cNvCxnSpPr>
          <p:nvPr/>
        </p:nvCxnSpPr>
        <p:spPr>
          <a:xfrm>
            <a:off x="5327650" y="2565400"/>
            <a:ext cx="2097405" cy="94107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3" idx="3"/>
          </p:cNvCxnSpPr>
          <p:nvPr/>
        </p:nvCxnSpPr>
        <p:spPr>
          <a:xfrm flipV="1">
            <a:off x="5327650" y="3833495"/>
            <a:ext cx="2097405" cy="10414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81" idx="3"/>
          </p:cNvCxnSpPr>
          <p:nvPr/>
        </p:nvCxnSpPr>
        <p:spPr>
          <a:xfrm>
            <a:off x="5318125" y="3336925"/>
            <a:ext cx="2106930" cy="1695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82" idx="3"/>
          </p:cNvCxnSpPr>
          <p:nvPr/>
        </p:nvCxnSpPr>
        <p:spPr>
          <a:xfrm flipV="1">
            <a:off x="5327650" y="3833495"/>
            <a:ext cx="2097405" cy="2749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1494155" y="5308600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在</a:t>
            </a:r>
            <a:r>
              <a:rPr lang="en-US" altLang="zh-CN"/>
              <a:t>2000</a:t>
            </a:r>
            <a:r>
              <a:rPr lang="zh-CN" altLang="en-US"/>
              <a:t>年后，互联网上的商业行为剧增</a:t>
            </a:r>
            <a:endParaRPr lang="zh-CN" altLang="en-US"/>
          </a:p>
          <a:p>
            <a:r>
              <a:rPr lang="zh-CN" altLang="en-US"/>
              <a:t>现在知名的互联网公司（谷歌、</a:t>
            </a:r>
            <a:r>
              <a:rPr lang="en-US" altLang="zh-CN"/>
              <a:t>AWS</a:t>
            </a:r>
            <a:r>
              <a:rPr lang="zh-CN" altLang="en-US"/>
              <a:t>、腾讯、阿里等）也是在这个年代开始起步。</a:t>
            </a:r>
            <a:endParaRPr lang="zh-CN" altLang="en-US"/>
          </a:p>
          <a:p>
            <a:r>
              <a:rPr lang="zh-CN" altLang="en-US"/>
              <a:t>在互联网参与者众多的前提下，商业公司、科研单位等，所能获得的</a:t>
            </a:r>
            <a:r>
              <a:rPr lang="zh-CN" altLang="en-US">
                <a:solidFill>
                  <a:srgbClr val="FF0000"/>
                </a:solidFill>
              </a:rPr>
              <a:t>数据量也是剧增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custDataLst>
              <p:tags r:id="rId8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/>
        </p:nvSpPr>
        <p:spPr>
          <a:xfrm>
            <a:off x="825500" y="2427605"/>
            <a:ext cx="10541000" cy="1158875"/>
          </a:xfrm>
          <a:prstGeom prst="rect">
            <a:avLst/>
          </a:prstGeom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7200" b="0" i="0" kern="120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黑体" panose="02010609060101010101" pitchFamily="49" charset="-122"/>
              </a:defRPr>
            </a:lvl5pPr>
            <a:lvl6pPr marL="6096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12192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18288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2438400" algn="ctr" rtl="0" fontAlgn="base">
              <a:spcBef>
                <a:spcPct val="0"/>
              </a:spcBef>
              <a:spcAft>
                <a:spcPct val="0"/>
              </a:spcAft>
              <a:defRPr sz="5865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第一章节：</a:t>
            </a:r>
            <a:r>
              <a:rPr lang="en-US" altLang="zh-CN" sz="4400" dirty="0">
                <a:solidFill>
                  <a:srgbClr val="262626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Hello </a:t>
            </a:r>
            <a:r>
              <a:rPr lang="zh-CN" altLang="en-US" sz="4400" dirty="0">
                <a:solidFill>
                  <a:schemeClr val="accent1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大</a:t>
            </a:r>
            <a:r>
              <a:rPr lang="zh-CN" altLang="en-US" sz="4400" dirty="0">
                <a:solidFill>
                  <a:schemeClr val="accent3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数</a:t>
            </a:r>
            <a:r>
              <a:rPr lang="zh-CN" altLang="en-US" sz="4400" dirty="0">
                <a:solidFill>
                  <a:schemeClr val="accent4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据</a:t>
            </a:r>
            <a:r>
              <a:rPr lang="zh-CN" altLang="en-US" sz="4400" dirty="0">
                <a:solidFill>
                  <a:schemeClr val="accent5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分</a:t>
            </a:r>
            <a:r>
              <a:rPr lang="zh-CN" altLang="en-US" sz="4400" dirty="0">
                <a:solidFill>
                  <a:schemeClr val="accent6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布</a:t>
            </a:r>
            <a:r>
              <a:rPr lang="zh-CN" altLang="en-US" sz="4400" dirty="0">
                <a:solidFill>
                  <a:srgbClr val="92D050"/>
                </a:solidFill>
                <a:latin typeface="阿里巴巴普惠体" panose="00020600040101010101" charset="-122"/>
                <a:ea typeface="阿里巴巴普惠体" panose="00020600040101010101" charset="-122"/>
                <a:sym typeface="+mn-ea"/>
              </a:rPr>
              <a:t>式</a:t>
            </a:r>
            <a:endParaRPr kumimoji="1" lang="zh-CN" altLang="en-US" sz="4400" dirty="0">
              <a:solidFill>
                <a:srgbClr val="92D050"/>
              </a:solidFill>
              <a:latin typeface="阿里巴巴普惠体" panose="00020600040101010101" charset="-122"/>
              <a:ea typeface="阿里巴巴普惠体" panose="00020600040101010101" charset="-122"/>
              <a:sym typeface="+mn-ea"/>
            </a:endParaRPr>
          </a:p>
        </p:txBody>
      </p:sp>
      <p:sp>
        <p:nvSpPr>
          <p:cNvPr id="3" name="文本框 2" descr="7b0a202020202262756c6c6574223a20227b5c2263617465676f727949645c223a31303030357d222c0a20202020227461726765744d6f64756c65223a202270726f636573734f6e6c696e65466f6e7473220a7d0a"/>
          <p:cNvSpPr txBox="1"/>
          <p:nvPr/>
        </p:nvSpPr>
        <p:spPr>
          <a:xfrm>
            <a:off x="2247265" y="3586480"/>
            <a:ext cx="76974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柠檬小丸子" panose="00000500000000000000" charset="-122"/>
              </a:rPr>
              <a:t>基本了解大数据体系并完成搭建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charset="0"/>
                <a:ea typeface="华文楷体" panose="02010600040101010101" pitchFamily="2" charset="-122"/>
                <a:cs typeface="Consolas" panose="020B0609020204030204" charset="0"/>
                <a:sym typeface="柠檬小丸子" panose="00000500000000000000" charset="-122"/>
              </a:rPr>
              <a:t>Linux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  <a:sym typeface="柠檬小丸子" panose="00000500000000000000" charset="-122"/>
              </a:rPr>
              <a:t>服务器集群的前置准备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  <a:sym typeface="柠檬小丸子" panose="000005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" name="矩形 26"/>
          <p:cNvSpPr/>
          <p:nvPr/>
        </p:nvSpPr>
        <p:spPr>
          <a:xfrm>
            <a:off x="1494155" y="2035175"/>
            <a:ext cx="8953500" cy="32727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155" y="5308600"/>
            <a:ext cx="955040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在</a:t>
            </a:r>
            <a:r>
              <a:rPr lang="en-US" altLang="zh-CN"/>
              <a:t>2000</a:t>
            </a:r>
            <a:r>
              <a:rPr lang="zh-CN" altLang="en-US"/>
              <a:t>年后，互联网上的商业行为剧增</a:t>
            </a:r>
            <a:endParaRPr lang="zh-CN" altLang="en-US"/>
          </a:p>
          <a:p>
            <a:r>
              <a:rPr lang="zh-CN" altLang="en-US"/>
              <a:t>现在知名的互联网公司（谷歌、</a:t>
            </a:r>
            <a:r>
              <a:rPr lang="en-US" altLang="zh-CN"/>
              <a:t>AWS</a:t>
            </a:r>
            <a:r>
              <a:rPr lang="zh-CN" altLang="en-US"/>
              <a:t>、腾讯、阿里等）也是在这个年代开始起步。</a:t>
            </a:r>
            <a:endParaRPr lang="zh-CN" altLang="en-US"/>
          </a:p>
          <a:p>
            <a:r>
              <a:rPr lang="zh-CN" altLang="en-US"/>
              <a:t>在互联网参与者众多的前提下，商业公司、科研单位等，所能获得的</a:t>
            </a:r>
            <a:r>
              <a:rPr lang="zh-CN" altLang="en-US">
                <a:solidFill>
                  <a:srgbClr val="FF0000"/>
                </a:solidFill>
              </a:rPr>
              <a:t>数据量也是剧增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25" name="图片 24" descr="templates\docerresourceshop\icons\\333437323830383b333437313133383bbcc6cbe3bbf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68645" y="3368675"/>
            <a:ext cx="603885" cy="603885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6939915" y="2484389"/>
            <a:ext cx="2026285" cy="2335490"/>
            <a:chOff x="1390" y="2154"/>
            <a:chExt cx="3464" cy="3991"/>
          </a:xfrm>
        </p:grpSpPr>
        <p:sp>
          <p:nvSpPr>
            <p:cNvPr id="50" name="圆角矩形 49"/>
            <p:cNvSpPr/>
            <p:nvPr/>
          </p:nvSpPr>
          <p:spPr>
            <a:xfrm>
              <a:off x="1390" y="3294"/>
              <a:ext cx="3464" cy="1773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51" name="图片 50" descr="templates\docerresourceshop\icons\\32313536323733373b32313536323733353bbcc6cbe3bbfabdccd1a7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55" y="3460"/>
              <a:ext cx="1440" cy="1440"/>
            </a:xfrm>
            <a:prstGeom prst="rect">
              <a:avLst/>
            </a:prstGeom>
          </p:spPr>
        </p:pic>
        <p:sp>
          <p:nvSpPr>
            <p:cNvPr id="52" name="圆角矩形 51"/>
            <p:cNvSpPr/>
            <p:nvPr/>
          </p:nvSpPr>
          <p:spPr>
            <a:xfrm>
              <a:off x="1518" y="2154"/>
              <a:ext cx="1517" cy="3991"/>
            </a:xfrm>
            <a:prstGeom prst="round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400"/>
                <a:t>数据</a:t>
              </a:r>
              <a:endParaRPr lang="zh-CN" altLang="en-US" sz="1400"/>
            </a:p>
          </p:txBody>
        </p:sp>
        <p:cxnSp>
          <p:nvCxnSpPr>
            <p:cNvPr id="53" name="直接箭头连接符 52"/>
            <p:cNvCxnSpPr>
              <a:stCxn id="52" idx="3"/>
              <a:endCxn id="51" idx="1"/>
            </p:cNvCxnSpPr>
            <p:nvPr/>
          </p:nvCxnSpPr>
          <p:spPr>
            <a:xfrm>
              <a:off x="3035" y="4149"/>
              <a:ext cx="220" cy="3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/>
          <p:nvPr/>
        </p:nvSpPr>
        <p:spPr>
          <a:xfrm>
            <a:off x="5921375" y="4189095"/>
            <a:ext cx="406400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商业公司、科研单位等</a:t>
            </a:r>
            <a:endParaRPr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pic>
        <p:nvPicPr>
          <p:cNvPr id="48" name="图片 47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2232025"/>
            <a:ext cx="666750" cy="666750"/>
          </a:xfrm>
          <a:prstGeom prst="rect">
            <a:avLst/>
          </a:prstGeom>
        </p:spPr>
      </p:pic>
      <p:pic>
        <p:nvPicPr>
          <p:cNvPr id="69" name="图片 68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41500" y="3003550"/>
            <a:ext cx="666750" cy="666750"/>
          </a:xfrm>
          <a:prstGeom prst="rect">
            <a:avLst/>
          </a:prstGeom>
        </p:spPr>
      </p:pic>
      <p:pic>
        <p:nvPicPr>
          <p:cNvPr id="70" name="图片 69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3775075"/>
            <a:ext cx="666750" cy="666750"/>
          </a:xfrm>
          <a:prstGeom prst="rect">
            <a:avLst/>
          </a:prstGeom>
        </p:spPr>
      </p:pic>
      <p:pic>
        <p:nvPicPr>
          <p:cNvPr id="71" name="图片 70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51025" y="4541520"/>
            <a:ext cx="666750" cy="666750"/>
          </a:xfrm>
          <a:prstGeom prst="rect">
            <a:avLst/>
          </a:prstGeom>
        </p:spPr>
      </p:pic>
      <p:pic>
        <p:nvPicPr>
          <p:cNvPr id="72" name="图片 71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2232025"/>
            <a:ext cx="666750" cy="666750"/>
          </a:xfrm>
          <a:prstGeom prst="rect">
            <a:avLst/>
          </a:prstGeom>
        </p:spPr>
      </p:pic>
      <p:pic>
        <p:nvPicPr>
          <p:cNvPr id="73" name="图片 72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78125" y="3003550"/>
            <a:ext cx="666750" cy="666750"/>
          </a:xfrm>
          <a:prstGeom prst="rect">
            <a:avLst/>
          </a:prstGeom>
        </p:spPr>
      </p:pic>
      <p:pic>
        <p:nvPicPr>
          <p:cNvPr id="74" name="图片 73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3775075"/>
            <a:ext cx="666750" cy="666750"/>
          </a:xfrm>
          <a:prstGeom prst="rect">
            <a:avLst/>
          </a:prstGeom>
        </p:spPr>
      </p:pic>
      <p:pic>
        <p:nvPicPr>
          <p:cNvPr id="75" name="图片 74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87650" y="4541520"/>
            <a:ext cx="666750" cy="666750"/>
          </a:xfrm>
          <a:prstGeom prst="rect">
            <a:avLst/>
          </a:prstGeom>
        </p:spPr>
      </p:pic>
      <p:pic>
        <p:nvPicPr>
          <p:cNvPr id="76" name="图片 75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2232025"/>
            <a:ext cx="666750" cy="666750"/>
          </a:xfrm>
          <a:prstGeom prst="rect">
            <a:avLst/>
          </a:prstGeom>
        </p:spPr>
      </p:pic>
      <p:pic>
        <p:nvPicPr>
          <p:cNvPr id="77" name="图片 76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14750" y="3003550"/>
            <a:ext cx="666750" cy="666750"/>
          </a:xfrm>
          <a:prstGeom prst="rect">
            <a:avLst/>
          </a:prstGeom>
        </p:spPr>
      </p:pic>
      <p:pic>
        <p:nvPicPr>
          <p:cNvPr id="78" name="图片 77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3775075"/>
            <a:ext cx="666750" cy="666750"/>
          </a:xfrm>
          <a:prstGeom prst="rect">
            <a:avLst/>
          </a:prstGeom>
        </p:spPr>
      </p:pic>
      <p:pic>
        <p:nvPicPr>
          <p:cNvPr id="79" name="图片 78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4275" y="4541520"/>
            <a:ext cx="666750" cy="666750"/>
          </a:xfrm>
          <a:prstGeom prst="rect">
            <a:avLst/>
          </a:prstGeom>
        </p:spPr>
      </p:pic>
      <p:pic>
        <p:nvPicPr>
          <p:cNvPr id="80" name="图片 79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2232025"/>
            <a:ext cx="666750" cy="666750"/>
          </a:xfrm>
          <a:prstGeom prst="rect">
            <a:avLst/>
          </a:prstGeom>
        </p:spPr>
      </p:pic>
      <p:pic>
        <p:nvPicPr>
          <p:cNvPr id="81" name="图片 80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51375" y="3003550"/>
            <a:ext cx="666750" cy="666750"/>
          </a:xfrm>
          <a:prstGeom prst="rect">
            <a:avLst/>
          </a:prstGeom>
        </p:spPr>
      </p:pic>
      <p:pic>
        <p:nvPicPr>
          <p:cNvPr id="82" name="图片 81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3775075"/>
            <a:ext cx="666750" cy="666750"/>
          </a:xfrm>
          <a:prstGeom prst="rect">
            <a:avLst/>
          </a:prstGeom>
        </p:spPr>
      </p:pic>
      <p:pic>
        <p:nvPicPr>
          <p:cNvPr id="83" name="图片 82" descr="templates\docerresourceshop\icons\\32303138313336383b32303139323831383bd3c3bba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60900" y="4541520"/>
            <a:ext cx="666750" cy="666750"/>
          </a:xfrm>
          <a:prstGeom prst="rect">
            <a:avLst/>
          </a:prstGeom>
        </p:spPr>
      </p:pic>
      <p:cxnSp>
        <p:nvCxnSpPr>
          <p:cNvPr id="84" name="曲线连接符 83"/>
          <p:cNvCxnSpPr>
            <a:stCxn id="80" idx="3"/>
          </p:cNvCxnSpPr>
          <p:nvPr/>
        </p:nvCxnSpPr>
        <p:spPr>
          <a:xfrm>
            <a:off x="5327650" y="2565400"/>
            <a:ext cx="2097405" cy="94107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83" idx="3"/>
          </p:cNvCxnSpPr>
          <p:nvPr/>
        </p:nvCxnSpPr>
        <p:spPr>
          <a:xfrm flipV="1">
            <a:off x="5327650" y="3833495"/>
            <a:ext cx="2097405" cy="104140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81" idx="3"/>
          </p:cNvCxnSpPr>
          <p:nvPr/>
        </p:nvCxnSpPr>
        <p:spPr>
          <a:xfrm>
            <a:off x="5318125" y="3336925"/>
            <a:ext cx="2106930" cy="16954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82" idx="3"/>
          </p:cNvCxnSpPr>
          <p:nvPr/>
        </p:nvCxnSpPr>
        <p:spPr>
          <a:xfrm flipV="1">
            <a:off x="5327650" y="3833495"/>
            <a:ext cx="2097405" cy="27495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custDataLst>
              <p:tags r:id="rId7"/>
            </p:custDataLst>
          </p:nvPr>
        </p:nvSpPr>
        <p:spPr>
          <a:xfrm>
            <a:off x="882650" y="1513840"/>
            <a:ext cx="7138670" cy="52133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大数据的诞生和信息化以及互联网的发展是密切相关的。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790" y="470852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olidFill>
                  <a:srgbClr val="FF0000"/>
                </a:solidFill>
                <a:sym typeface="+mn-ea"/>
              </a:rPr>
              <a:t>剧增的数据量，和羸弱的单机性能</a:t>
            </a:r>
            <a:r>
              <a:rPr lang="zh-CN" altLang="en-US">
                <a:sym typeface="+mn-ea"/>
              </a:rPr>
              <a:t>，让许多科技公司开始尝试以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数量</a:t>
            </a:r>
            <a:r>
              <a:rPr lang="zh-CN" altLang="en-US">
                <a:sym typeface="+mn-ea"/>
              </a:rPr>
              <a:t>来解决问题。</a:t>
            </a:r>
            <a:endParaRPr lang="zh-CN" altLang="en-US"/>
          </a:p>
        </p:txBody>
      </p:sp>
      <p:pic>
        <p:nvPicPr>
          <p:cNvPr id="5" name="图片 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468370" y="3021330"/>
            <a:ext cx="481330" cy="4813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433195" y="2061845"/>
            <a:ext cx="1466850" cy="24003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  <a:endCxn id="5" idx="1"/>
          </p:cNvCxnSpPr>
          <p:nvPr/>
        </p:nvCxnSpPr>
        <p:spPr>
          <a:xfrm>
            <a:off x="290004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云形标注 3"/>
          <p:cNvSpPr/>
          <p:nvPr/>
        </p:nvSpPr>
        <p:spPr>
          <a:xfrm>
            <a:off x="4530090" y="2061845"/>
            <a:ext cx="1722755" cy="745490"/>
          </a:xfrm>
          <a:prstGeom prst="cloudCallout">
            <a:avLst>
              <a:gd name="adj1" fmla="val -86011"/>
              <a:gd name="adj2" fmla="val 9088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 b="1">
                <a:latin typeface="幼圆" panose="02010509060101010101" charset="-122"/>
                <a:ea typeface="幼圆" panose="02010509060101010101" charset="-122"/>
              </a:rPr>
              <a:t>这太大了</a:t>
            </a:r>
            <a:endParaRPr lang="zh-CN" altLang="en-US" sz="1400" b="1">
              <a:latin typeface="幼圆" panose="02010509060101010101" charset="-122"/>
              <a:ea typeface="幼圆" panose="02010509060101010101" charset="-122"/>
            </a:endParaRPr>
          </a:p>
          <a:p>
            <a:pPr algn="ctr"/>
            <a:r>
              <a:rPr lang="zh-CN" altLang="en-US" sz="1400" b="1">
                <a:latin typeface="幼圆" panose="02010509060101010101" charset="-122"/>
                <a:ea typeface="幼圆" panose="02010509060101010101" charset="-122"/>
              </a:rPr>
              <a:t>我顶不住啊</a:t>
            </a:r>
            <a:endParaRPr lang="zh-CN" altLang="en-US" sz="1400" b="1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1" name="文本占位符 2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530985" y="700087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在这个过程中，分布式处理技术诞生了。</a:t>
            </a:r>
            <a:endParaRPr lang="zh-CN" altLang="en-US"/>
          </a:p>
        </p:txBody>
      </p:sp>
      <p:pic>
        <p:nvPicPr>
          <p:cNvPr id="8" name="图片 7" descr="templates\docerresourceshop\icons\\32313536323733373b32313536323733353bbcc6cbe3bbfabdccd1a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606905" y="1916430"/>
            <a:ext cx="481330" cy="481330"/>
          </a:xfrm>
          <a:prstGeom prst="rect">
            <a:avLst/>
          </a:prstGeom>
        </p:spPr>
      </p:pic>
      <p:pic>
        <p:nvPicPr>
          <p:cNvPr id="10" name="图片 9" descr="templates\docerresourceshop\icons\\32313536323733373b32313536323733353bbcc6cbe3bbfabdccd1a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616430" y="2635250"/>
            <a:ext cx="481330" cy="481330"/>
          </a:xfrm>
          <a:prstGeom prst="rect">
            <a:avLst/>
          </a:prstGeom>
        </p:spPr>
      </p:pic>
      <p:pic>
        <p:nvPicPr>
          <p:cNvPr id="11" name="图片 10" descr="templates\docerresourceshop\icons\\32313536323733373b32313536323733353bbcc6cbe3bbfabdccd1a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606905" y="3357245"/>
            <a:ext cx="481330" cy="481330"/>
          </a:xfrm>
          <a:prstGeom prst="rect">
            <a:avLst/>
          </a:prstGeom>
        </p:spPr>
      </p:pic>
      <p:pic>
        <p:nvPicPr>
          <p:cNvPr id="12" name="图片 11" descr="templates\docerresourceshop\icons\\32313536323733373b32313536323733353bbcc6cbe3bbfabdccd1a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4616430" y="4081780"/>
            <a:ext cx="481330" cy="481330"/>
          </a:xfrm>
          <a:prstGeom prst="rect">
            <a:avLst/>
          </a:prstGeom>
        </p:spPr>
      </p:pic>
      <p:pic>
        <p:nvPicPr>
          <p:cNvPr id="13" name="图片 12" descr="templates\docerresourceshop\icons\\32313536323733373b32313536323733353bbcc6cbe3bbfabdccd1a7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73680" y="1916430"/>
            <a:ext cx="481330" cy="481330"/>
          </a:xfrm>
          <a:prstGeom prst="rect">
            <a:avLst/>
          </a:prstGeom>
        </p:spPr>
      </p:pic>
      <p:pic>
        <p:nvPicPr>
          <p:cNvPr id="14" name="图片 13" descr="templates\docerresourceshop\icons\\32313536323733373b32313536323733353bbcc6cbe3bbfabdccd1a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83205" y="2635250"/>
            <a:ext cx="481330" cy="481330"/>
          </a:xfrm>
          <a:prstGeom prst="rect">
            <a:avLst/>
          </a:prstGeom>
        </p:spPr>
      </p:pic>
      <p:pic>
        <p:nvPicPr>
          <p:cNvPr id="15" name="图片 14" descr="templates\docerresourceshop\icons\\32313536323733373b32313536323733353bbcc6cbe3bbfabdccd1a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73680" y="3357245"/>
            <a:ext cx="481330" cy="481330"/>
          </a:xfrm>
          <a:prstGeom prst="rect">
            <a:avLst/>
          </a:prstGeom>
        </p:spPr>
      </p:pic>
      <p:pic>
        <p:nvPicPr>
          <p:cNvPr id="16" name="图片 15" descr="templates\docerresourceshop\icons\\32313536323733373b32313536323733353bbcc6cbe3bbfabdccd1a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5483205" y="4081780"/>
            <a:ext cx="481330" cy="481330"/>
          </a:xfrm>
          <a:prstGeom prst="rect">
            <a:avLst/>
          </a:prstGeom>
        </p:spPr>
      </p:pic>
      <p:pic>
        <p:nvPicPr>
          <p:cNvPr id="17" name="图片 16" descr="templates\docerresourceshop\icons\\32313536323733373b32313536323733353bbcc6cbe3bbfabdccd1a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291560" y="1916430"/>
            <a:ext cx="481330" cy="481330"/>
          </a:xfrm>
          <a:prstGeom prst="rect">
            <a:avLst/>
          </a:prstGeom>
        </p:spPr>
      </p:pic>
      <p:pic>
        <p:nvPicPr>
          <p:cNvPr id="18" name="图片 17" descr="templates\docerresourceshop\icons\\32313536323733373b32313536323733353bbcc6cbe3bbfabdccd1a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301085" y="2635250"/>
            <a:ext cx="481330" cy="481330"/>
          </a:xfrm>
          <a:prstGeom prst="rect">
            <a:avLst/>
          </a:prstGeom>
        </p:spPr>
      </p:pic>
      <p:pic>
        <p:nvPicPr>
          <p:cNvPr id="19" name="图片 18" descr="templates\docerresourceshop\icons\\32313536323733373b32313536323733353bbcc6cbe3bbfabdccd1a7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291560" y="3357245"/>
            <a:ext cx="481330" cy="481330"/>
          </a:xfrm>
          <a:prstGeom prst="rect">
            <a:avLst/>
          </a:prstGeom>
        </p:spPr>
      </p:pic>
      <p:pic>
        <p:nvPicPr>
          <p:cNvPr id="20" name="图片 19" descr="templates\docerresourceshop\icons\\32313536323733373b32313536323733353bbcc6cbe3bbfabdccd1a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6301085" y="4081780"/>
            <a:ext cx="481330" cy="481330"/>
          </a:xfrm>
          <a:prstGeom prst="rect">
            <a:avLst/>
          </a:prstGeom>
        </p:spPr>
      </p:pic>
      <p:cxnSp>
        <p:nvCxnSpPr>
          <p:cNvPr id="22" name="直接箭头连接符 21"/>
          <p:cNvCxnSpPr/>
          <p:nvPr>
            <p:custDataLst>
              <p:tags r:id="rId16"/>
            </p:custDataLst>
          </p:nvPr>
        </p:nvCxnSpPr>
        <p:spPr>
          <a:xfrm>
            <a:off x="13829030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12444730" y="1922145"/>
            <a:ext cx="1400175" cy="25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  <p:sp>
        <p:nvSpPr>
          <p:cNvPr id="27" name="流程图: 库存数据 26"/>
          <p:cNvSpPr/>
          <p:nvPr>
            <p:custDataLst>
              <p:tags r:id="rId17"/>
            </p:custDataLst>
          </p:nvPr>
        </p:nvSpPr>
        <p:spPr>
          <a:xfrm>
            <a:off x="16906875" y="2858135"/>
            <a:ext cx="2409190" cy="644525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400">
              <a:latin typeface="幼圆" panose="02010509060101010101" charset="-122"/>
              <a:ea typeface="幼圆" panose="02010509060101010101" charset="-122"/>
            </a:endParaRPr>
          </a:p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以数量取胜</a:t>
            </a:r>
            <a:endParaRPr lang="zh-CN" altLang="en-US" sz="1400"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4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/>
        </p:nvSpPr>
        <p:spPr>
          <a:xfrm>
            <a:off x="1494790" y="4708525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>
                <a:solidFill>
                  <a:srgbClr val="FF0000"/>
                </a:solidFill>
                <a:sym typeface="+mn-ea"/>
              </a:rPr>
              <a:t>剧增的数据量，和羸弱的单机性能</a:t>
            </a:r>
            <a:r>
              <a:rPr lang="zh-CN" altLang="en-US">
                <a:sym typeface="+mn-ea"/>
              </a:rPr>
              <a:t>，让许多科技公司开始尝试以</a:t>
            </a:r>
            <a:r>
              <a:rPr lang="zh-CN" altLang="en-US" b="1">
                <a:solidFill>
                  <a:srgbClr val="FF0000"/>
                </a:solidFill>
                <a:sym typeface="+mn-ea"/>
              </a:rPr>
              <a:t>数量</a:t>
            </a:r>
            <a:r>
              <a:rPr lang="zh-CN" altLang="en-US">
                <a:sym typeface="+mn-ea"/>
              </a:rPr>
              <a:t>来解决问题。</a:t>
            </a:r>
            <a:endParaRPr lang="zh-CN" altLang="en-US"/>
          </a:p>
        </p:txBody>
      </p:sp>
      <p:pic>
        <p:nvPicPr>
          <p:cNvPr id="5" name="图片 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-487680" y="3021330"/>
            <a:ext cx="481330" cy="48133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-2522855" y="2061845"/>
            <a:ext cx="1466850" cy="24003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3"/>
            <a:endCxn id="5" idx="1"/>
          </p:cNvCxnSpPr>
          <p:nvPr/>
        </p:nvCxnSpPr>
        <p:spPr>
          <a:xfrm>
            <a:off x="-105600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82490" y="1916430"/>
            <a:ext cx="481330" cy="481330"/>
          </a:xfrm>
          <a:prstGeom prst="rect">
            <a:avLst/>
          </a:prstGeom>
        </p:spPr>
      </p:pic>
      <p:pic>
        <p:nvPicPr>
          <p:cNvPr id="9" name="图片 8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2015" y="2635250"/>
            <a:ext cx="481330" cy="481330"/>
          </a:xfrm>
          <a:prstGeom prst="rect">
            <a:avLst/>
          </a:prstGeom>
        </p:spPr>
      </p:pic>
      <p:pic>
        <p:nvPicPr>
          <p:cNvPr id="10" name="图片 9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82490" y="3357245"/>
            <a:ext cx="481330" cy="481330"/>
          </a:xfrm>
          <a:prstGeom prst="rect">
            <a:avLst/>
          </a:prstGeom>
        </p:spPr>
      </p:pic>
      <p:pic>
        <p:nvPicPr>
          <p:cNvPr id="11" name="图片 10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92015" y="4081780"/>
            <a:ext cx="481330" cy="481330"/>
          </a:xfrm>
          <a:prstGeom prst="rect">
            <a:avLst/>
          </a:prstGeom>
        </p:spPr>
      </p:pic>
      <p:pic>
        <p:nvPicPr>
          <p:cNvPr id="12" name="图片 11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49265" y="1916430"/>
            <a:ext cx="481330" cy="481330"/>
          </a:xfrm>
          <a:prstGeom prst="rect">
            <a:avLst/>
          </a:prstGeom>
        </p:spPr>
      </p:pic>
      <p:pic>
        <p:nvPicPr>
          <p:cNvPr id="13" name="图片 12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58790" y="2635250"/>
            <a:ext cx="481330" cy="481330"/>
          </a:xfrm>
          <a:prstGeom prst="rect">
            <a:avLst/>
          </a:prstGeom>
        </p:spPr>
      </p:pic>
      <p:pic>
        <p:nvPicPr>
          <p:cNvPr id="14" name="图片 13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49265" y="3357245"/>
            <a:ext cx="481330" cy="481330"/>
          </a:xfrm>
          <a:prstGeom prst="rect">
            <a:avLst/>
          </a:prstGeom>
        </p:spPr>
      </p:pic>
      <p:pic>
        <p:nvPicPr>
          <p:cNvPr id="15" name="图片 14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58790" y="4081780"/>
            <a:ext cx="481330" cy="481330"/>
          </a:xfrm>
          <a:prstGeom prst="rect">
            <a:avLst/>
          </a:prstGeom>
        </p:spPr>
      </p:pic>
      <p:pic>
        <p:nvPicPr>
          <p:cNvPr id="16" name="图片 15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67145" y="1916430"/>
            <a:ext cx="481330" cy="481330"/>
          </a:xfrm>
          <a:prstGeom prst="rect">
            <a:avLst/>
          </a:prstGeom>
        </p:spPr>
      </p:pic>
      <p:pic>
        <p:nvPicPr>
          <p:cNvPr id="17" name="图片 16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76670" y="2635250"/>
            <a:ext cx="481330" cy="481330"/>
          </a:xfrm>
          <a:prstGeom prst="rect">
            <a:avLst/>
          </a:prstGeom>
        </p:spPr>
      </p:pic>
      <p:pic>
        <p:nvPicPr>
          <p:cNvPr id="18" name="图片 17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67145" y="3357245"/>
            <a:ext cx="481330" cy="481330"/>
          </a:xfrm>
          <a:prstGeom prst="rect">
            <a:avLst/>
          </a:prstGeom>
        </p:spPr>
      </p:pic>
      <p:pic>
        <p:nvPicPr>
          <p:cNvPr id="19" name="图片 18" descr="templates\docerresourceshop\icons\\32313536323733373b32313536323733353bbcc6cbe3bbfabdccd1a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376670" y="4081780"/>
            <a:ext cx="481330" cy="48133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3904615" y="3261995"/>
            <a:ext cx="568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/>
          <p:cNvSpPr>
            <a:spLocks noGrp="1"/>
          </p:cNvSpPr>
          <p:nvPr/>
        </p:nvSpPr>
        <p:spPr>
          <a:xfrm>
            <a:off x="1494790" y="5422900"/>
            <a:ext cx="9130665" cy="617220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/>
              <a:t>在这个过程中，分布式处理技术诞生了。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94550" y="2858135"/>
            <a:ext cx="2409190" cy="644525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400">
              <a:latin typeface="幼圆" panose="02010509060101010101" charset="-122"/>
              <a:ea typeface="幼圆" panose="02010509060101010101" charset="-122"/>
            </a:endParaRPr>
          </a:p>
          <a:p>
            <a:pPr algn="ctr"/>
            <a:r>
              <a:rPr lang="zh-CN" altLang="en-US" sz="1400">
                <a:latin typeface="幼圆" panose="02010509060101010101" charset="-122"/>
                <a:ea typeface="幼圆" panose="02010509060101010101" charset="-122"/>
              </a:rPr>
              <a:t>以数量取胜</a:t>
            </a:r>
            <a:endParaRPr lang="zh-CN" altLang="en-US" sz="1400"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26" name="圆角矩形 25"/>
          <p:cNvSpPr/>
          <p:nvPr>
            <p:custDataLst>
              <p:tags r:id="rId3"/>
            </p:custDataLst>
          </p:nvPr>
        </p:nvSpPr>
        <p:spPr>
          <a:xfrm>
            <a:off x="2504440" y="1922145"/>
            <a:ext cx="1400175" cy="254000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861695" y="2861310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176270" y="3957320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61695" y="5636895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animBg="1"/>
      <p:bldP spid="39" grpId="0"/>
      <p:bldP spid="40" grpId="0"/>
      <p:bldP spid="39" grpId="1"/>
      <p:bldP spid="4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7179945" y="2999105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9494520" y="4095115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179945" y="5774690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15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16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18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>
            <p:custDataLst>
              <p:tags r:id="rId21"/>
            </p:custDataLst>
          </p:nvPr>
        </p:nvSpPr>
        <p:spPr>
          <a:xfrm>
            <a:off x="6412230" y="708406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1"/>
      <p:bldP spid="40" grpId="1"/>
      <p:bldP spid="19" grpId="1" animBg="1"/>
      <p:bldP spid="21" grpId="0"/>
      <p:bldP spid="24" grpId="0" animBg="1"/>
      <p:bldP spid="21" grpId="1"/>
      <p:bldP spid="2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2562205" y="2853055"/>
            <a:ext cx="2313940" cy="2774950"/>
            <a:chOff x="2746" y="4951"/>
            <a:chExt cx="3644" cy="4370"/>
          </a:xfrm>
        </p:grpSpPr>
        <p:pic>
          <p:nvPicPr>
            <p:cNvPr id="23" name="图片 2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5042"/>
              <a:ext cx="758" cy="758"/>
            </a:xfrm>
            <a:prstGeom prst="rect">
              <a:avLst/>
            </a:prstGeom>
          </p:spPr>
        </p:pic>
        <p:pic>
          <p:nvPicPr>
            <p:cNvPr id="25" name="图片 2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6174"/>
              <a:ext cx="758" cy="758"/>
            </a:xfrm>
            <a:prstGeom prst="rect">
              <a:avLst/>
            </a:prstGeom>
          </p:spPr>
        </p:pic>
        <p:pic>
          <p:nvPicPr>
            <p:cNvPr id="27" name="图片 26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79" y="7311"/>
              <a:ext cx="758" cy="758"/>
            </a:xfrm>
            <a:prstGeom prst="rect">
              <a:avLst/>
            </a:prstGeom>
          </p:spPr>
        </p:pic>
        <p:pic>
          <p:nvPicPr>
            <p:cNvPr id="28" name="图片 27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894" y="8452"/>
              <a:ext cx="758" cy="758"/>
            </a:xfrm>
            <a:prstGeom prst="rect">
              <a:avLst/>
            </a:prstGeom>
          </p:spPr>
        </p:pic>
        <p:pic>
          <p:nvPicPr>
            <p:cNvPr id="29" name="图片 28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5042"/>
              <a:ext cx="758" cy="758"/>
            </a:xfrm>
            <a:prstGeom prst="rect">
              <a:avLst/>
            </a:prstGeom>
          </p:spPr>
        </p:pic>
        <p:pic>
          <p:nvPicPr>
            <p:cNvPr id="30" name="图片 29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6174"/>
              <a:ext cx="758" cy="758"/>
            </a:xfrm>
            <a:prstGeom prst="rect">
              <a:avLst/>
            </a:prstGeom>
          </p:spPr>
        </p:pic>
        <p:pic>
          <p:nvPicPr>
            <p:cNvPr id="31" name="图片 30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44" y="7311"/>
              <a:ext cx="758" cy="758"/>
            </a:xfrm>
            <a:prstGeom prst="rect">
              <a:avLst/>
            </a:prstGeom>
          </p:spPr>
        </p:pic>
        <p:pic>
          <p:nvPicPr>
            <p:cNvPr id="32" name="图片 31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259" y="8452"/>
              <a:ext cx="758" cy="758"/>
            </a:xfrm>
            <a:prstGeom prst="rect">
              <a:avLst/>
            </a:prstGeom>
          </p:spPr>
        </p:pic>
        <p:pic>
          <p:nvPicPr>
            <p:cNvPr id="33" name="图片 32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5042"/>
              <a:ext cx="758" cy="758"/>
            </a:xfrm>
            <a:prstGeom prst="rect">
              <a:avLst/>
            </a:prstGeom>
          </p:spPr>
        </p:pic>
        <p:pic>
          <p:nvPicPr>
            <p:cNvPr id="34" name="图片 33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6174"/>
              <a:ext cx="758" cy="758"/>
            </a:xfrm>
            <a:prstGeom prst="rect">
              <a:avLst/>
            </a:prstGeom>
          </p:spPr>
        </p:pic>
        <p:pic>
          <p:nvPicPr>
            <p:cNvPr id="35" name="图片 34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32" y="7311"/>
              <a:ext cx="758" cy="758"/>
            </a:xfrm>
            <a:prstGeom prst="rect">
              <a:avLst/>
            </a:prstGeom>
          </p:spPr>
        </p:pic>
        <p:pic>
          <p:nvPicPr>
            <p:cNvPr id="36" name="图片 35" descr="templates\docerresourceshop\icons\\32313536323733373b32313536323733353bbcc6cbe3bbfabdccd1a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547" y="8452"/>
              <a:ext cx="758" cy="758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2746" y="4951"/>
              <a:ext cx="3645" cy="4371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4876780" y="3949065"/>
            <a:ext cx="182880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用大量的服务器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解决大量的数据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2562205" y="5628640"/>
            <a:ext cx="2308860" cy="33718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分布式服务器集群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15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16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17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18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6390005" y="411099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7198995" y="715835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>
            <p:custDataLst>
              <p:tags r:id="rId23"/>
            </p:custDataLst>
          </p:nvPr>
        </p:nvSpPr>
        <p:spPr>
          <a:xfrm>
            <a:off x="7198995" y="8075930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2" name="文本框 41"/>
          <p:cNvSpPr txBox="1"/>
          <p:nvPr>
            <p:custDataLst>
              <p:tags r:id="rId24"/>
            </p:custDataLst>
          </p:nvPr>
        </p:nvSpPr>
        <p:spPr>
          <a:xfrm>
            <a:off x="7198995" y="8742680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39" grpId="1"/>
      <p:bldP spid="40" grpId="1"/>
      <p:bldP spid="19" grpId="1" animBg="1"/>
      <p:bldP spid="21" grpId="1"/>
      <p:bldP spid="2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710565" y="1804670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2838450" y="2155825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1987550" y="2506980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969135" y="3187065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969135" y="4398645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2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987550" y="5513070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54295" y="3099435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4097655" y="1732280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05865" y="312420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652770" y="336994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078730" y="3090545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2522835" y="4110990"/>
            <a:ext cx="5524500" cy="92202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年之前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这些在当时较为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高端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的分布式技术基本上还处于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大企业内部专用且不够成熟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198995" y="370903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7180580" y="4659630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9" grpId="1" animBg="1"/>
      <p:bldP spid="21" grpId="1"/>
      <p:bldP spid="2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-11219180" y="1991995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-9091295" y="2343150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-9942195" y="2694305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-9960610" y="3374390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9960610" y="4585970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2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9942195" y="5700395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6775450" y="3286760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-7832090" y="1919605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10723880" y="331152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6276975" y="355727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6851015" y="3277870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305" y="1792605"/>
            <a:ext cx="4576445" cy="1156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-4749165" y="4846955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4749165" y="5513705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430" y="3055620"/>
            <a:ext cx="6574790" cy="218440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是一款开源的分布式处理技术栈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的：分布式数据存储技术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MapReduce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的：分布式数据计算技术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YARN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的：分布式资源调度技术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  <p:bldLst>
      <p:bldP spid="19" grpId="1" animBg="1"/>
      <p:bldP spid="21" grpId="1"/>
      <p:bldP spid="2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大数据的诞生</a:t>
            </a:r>
            <a:endParaRPr lang="zh-CN" altLang="en-US"/>
          </a:p>
        </p:txBody>
      </p:sp>
      <p:sp>
        <p:nvSpPr>
          <p:cNvPr id="8" name="流程图: 库存数据 7"/>
          <p:cNvSpPr/>
          <p:nvPr/>
        </p:nvSpPr>
        <p:spPr>
          <a:xfrm>
            <a:off x="-11219180" y="1991995"/>
            <a:ext cx="2553335" cy="702310"/>
          </a:xfrm>
          <a:prstGeom prst="flowChartOnlineStorag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600" b="1">
                <a:latin typeface="幼圆" panose="02010509060101010101" charset="-122"/>
                <a:ea typeface="幼圆" panose="02010509060101010101" charset="-122"/>
              </a:rPr>
              <a:t>分布式处理技术</a:t>
            </a:r>
            <a:endParaRPr lang="zh-CN" altLang="en-US" sz="1600" b="1"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4" name="直接连接符 3"/>
          <p:cNvCxnSpPr>
            <a:stCxn id="8" idx="3"/>
          </p:cNvCxnSpPr>
          <p:nvPr/>
        </p:nvCxnSpPr>
        <p:spPr>
          <a:xfrm>
            <a:off x="-9091295" y="2343150"/>
            <a:ext cx="1259205" cy="69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>
            <a:stCxn id="8" idx="2"/>
          </p:cNvCxnSpPr>
          <p:nvPr/>
        </p:nvCxnSpPr>
        <p:spPr>
          <a:xfrm>
            <a:off x="-9942195" y="2694305"/>
            <a:ext cx="0" cy="4030345"/>
          </a:xfrm>
          <a:prstGeom prst="line">
            <a:avLst/>
          </a:prstGeom>
          <a:ln w="25400">
            <a:solidFill>
              <a:srgbClr val="3333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-9960610" y="3374390"/>
            <a:ext cx="2896870" cy="521970"/>
            <a:chOff x="3101" y="5019"/>
            <a:chExt cx="4562" cy="822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3101" y="5430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>
              <p:custDataLst>
                <p:tags r:id="rId1"/>
              </p:custDataLst>
            </p:nvPr>
          </p:nvSpPr>
          <p:spPr>
            <a:xfrm>
              <a:off x="4507" y="5019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大规模数据存储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9960610" y="4585970"/>
            <a:ext cx="2896870" cy="521970"/>
            <a:chOff x="3101" y="6927"/>
            <a:chExt cx="4562" cy="822"/>
          </a:xfrm>
        </p:grpSpPr>
        <p:cxnSp>
          <p:nvCxnSpPr>
            <p:cNvPr id="6" name="直接连接符 5"/>
            <p:cNvCxnSpPr/>
            <p:nvPr>
              <p:custDataLst>
                <p:tags r:id="rId2"/>
              </p:custDataLst>
            </p:nvPr>
          </p:nvCxnSpPr>
          <p:spPr>
            <a:xfrm>
              <a:off x="3101" y="7338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>
              <p:custDataLst>
                <p:tags r:id="rId3"/>
              </p:custDataLst>
            </p:nvPr>
          </p:nvSpPr>
          <p:spPr>
            <a:xfrm>
              <a:off x="4507" y="6927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大规模数据计算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-9942195" y="5700395"/>
            <a:ext cx="2896870" cy="521970"/>
            <a:chOff x="3130" y="8682"/>
            <a:chExt cx="4562" cy="822"/>
          </a:xfrm>
        </p:grpSpPr>
        <p:cxnSp>
          <p:nvCxnSpPr>
            <p:cNvPr id="10" name="直接连接符 9"/>
            <p:cNvCxnSpPr/>
            <p:nvPr>
              <p:custDataLst>
                <p:tags r:id="rId4"/>
              </p:custDataLst>
            </p:nvPr>
          </p:nvCxnSpPr>
          <p:spPr>
            <a:xfrm>
              <a:off x="3130" y="9104"/>
              <a:ext cx="1406" cy="0"/>
            </a:xfrm>
            <a:prstGeom prst="line">
              <a:avLst/>
            </a:prstGeom>
            <a:ln w="19050" cmpd="sng">
              <a:solidFill>
                <a:srgbClr val="33333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>
              <p:custDataLst>
                <p:tags r:id="rId5"/>
              </p:custDataLst>
            </p:nvPr>
          </p:nvSpPr>
          <p:spPr>
            <a:xfrm>
              <a:off x="4536" y="8682"/>
              <a:ext cx="3156" cy="822"/>
            </a:xfrm>
            <a:prstGeom prst="rect">
              <a:avLst/>
            </a:prstGeom>
            <a:noFill/>
            <a:ln w="12700" cmpd="sng">
              <a:solidFill>
                <a:srgbClr val="333333"/>
              </a:solidFill>
              <a:prstDash val="solid"/>
            </a:ln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大规模服务器集群下的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大规模数据传输技术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-6775450" y="3286760"/>
            <a:ext cx="632460" cy="3017520"/>
            <a:chOff x="8117" y="4881"/>
            <a:chExt cx="996" cy="4752"/>
          </a:xfrm>
        </p:grpSpPr>
        <p:sp>
          <p:nvSpPr>
            <p:cNvPr id="15" name="椭圆 14"/>
            <p:cNvSpPr/>
            <p:nvPr/>
          </p:nvSpPr>
          <p:spPr>
            <a:xfrm>
              <a:off x="8117" y="4881"/>
              <a:ext cx="988" cy="9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存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8117" y="6853"/>
              <a:ext cx="988" cy="9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用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25" y="8645"/>
              <a:ext cx="988" cy="9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阿里巴巴普惠体" panose="00020600040101010101" charset="-122"/>
                  <a:ea typeface="阿里巴巴普惠体" panose="00020600040101010101" charset="-122"/>
                </a:rPr>
                <a:t>传</a:t>
              </a:r>
              <a:endParaRPr lang="zh-CN" altLang="en-US" sz="2000" b="1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</a:endParaRPr>
            </a:p>
          </p:txBody>
        </p:sp>
      </p:grpSp>
      <p:sp>
        <p:nvSpPr>
          <p:cNvPr id="19" name="文本框 18"/>
          <p:cNvSpPr txBox="1"/>
          <p:nvPr>
            <p:custDataLst>
              <p:tags r:id="rId6"/>
            </p:custDataLst>
          </p:nvPr>
        </p:nvSpPr>
        <p:spPr>
          <a:xfrm>
            <a:off x="-7832090" y="1919605"/>
            <a:ext cx="3925570" cy="86042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在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数据量巨大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的基础下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以服务器的</a:t>
            </a:r>
            <a:r>
              <a:rPr lang="zh-CN" altLang="en-US" b="1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数量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来解决大规模数据处理问题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-10723880" y="3311525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逐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步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演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化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-6276975" y="3557270"/>
            <a:ext cx="759460" cy="257937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大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规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模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-6851015" y="3277870"/>
            <a:ext cx="1098550" cy="3035300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0" name="图片 99"/>
          <p:cNvPicPr/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89305" y="1792605"/>
            <a:ext cx="4576445" cy="11563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" name="文本框 40"/>
          <p:cNvSpPr txBox="1"/>
          <p:nvPr/>
        </p:nvSpPr>
        <p:spPr>
          <a:xfrm>
            <a:off x="-4749165" y="4846955"/>
            <a:ext cx="4814570" cy="52197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 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广大企业拥有了成熟的、开源的、分布式数据处理解决方案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-4749165" y="5513705"/>
            <a:ext cx="4814570" cy="58356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至此，拉开了大数据时代的序幕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600" b="1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  <a:cs typeface="阿里巴巴普惠体" panose="00020600040101010101" charset="-122"/>
              </a:rPr>
              <a:t>大数据开始了蓬勃发展</a:t>
            </a:r>
            <a:endParaRPr lang="zh-CN" sz="1600" b="1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  <a:cs typeface="阿里巴巴普惠体" panose="0002060004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73430" y="3055620"/>
            <a:ext cx="6574790" cy="2184400"/>
          </a:xfrm>
          <a:prstGeom prst="rect">
            <a:avLst/>
          </a:prstGeom>
          <a:noFill/>
        </p:spPr>
        <p:txBody>
          <a:bodyPr wrap="square">
            <a:no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是一款开源的分布式处理技术栈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HDFS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的：分布式数据存储技术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MapReduce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的：分布式数据计算技术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基于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 YARN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的：分布式资源调度技术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indent="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的出现具有非常重大的意义：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为业界提供了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第一款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”</a:t>
            </a:r>
            <a:r>
              <a:rPr lang="zh-CN" altLang="en-US" sz="16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企业级开源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大数据分布式技术解决方案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开始，大数据体系逐步建成，各类大数据技术不断出现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6" name="下箭头 25"/>
          <p:cNvSpPr/>
          <p:nvPr/>
        </p:nvSpPr>
        <p:spPr>
          <a:xfrm>
            <a:off x="8378190" y="1729740"/>
            <a:ext cx="353060" cy="4492625"/>
          </a:xfrm>
          <a:prstGeom prst="down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8348345" y="1590040"/>
            <a:ext cx="401955" cy="40195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8786495" y="161290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2008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年：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开源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8329295" y="4128770"/>
            <a:ext cx="401955" cy="4019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731250" y="4210050"/>
            <a:ext cx="297497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现在</a:t>
            </a:r>
            <a:endParaRPr lang="zh-CN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8629650" y="2526030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513705" y="2103120"/>
            <a:ext cx="276987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HBase NoSQL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数据库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514975" y="269430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Kafka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分布式消息队列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056245" y="294894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29650" y="317563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9012555" y="301688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Hive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SQL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平台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8056245" y="3538855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554345" y="327850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Spark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分布式内存计算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8629650" y="378142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9002395" y="363855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Flink 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流计算平台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8056245" y="239395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9002395" y="2343150"/>
            <a:ext cx="298513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Flume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流式数据传输工具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46" name="直接连接符 45"/>
          <p:cNvCxnSpPr/>
          <p:nvPr/>
        </p:nvCxnSpPr>
        <p:spPr>
          <a:xfrm flipV="1">
            <a:off x="8629650" y="466407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8079740" y="5137150"/>
            <a:ext cx="426720" cy="226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9012555" y="451675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365750" y="4933315"/>
            <a:ext cx="271399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r" fontAlgn="auto"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731250" y="5829935"/>
            <a:ext cx="2974975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未来</a:t>
            </a:r>
            <a:endParaRPr lang="zh-CN" altLang="en-US" sz="1400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 flipV="1">
            <a:off x="8629650" y="5314315"/>
            <a:ext cx="372745" cy="362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9002395" y="510794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......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1" animBg="1"/>
      <p:bldP spid="21" grpId="1"/>
      <p:bldP spid="24" grpId="1" animBg="1"/>
      <p:bldP spid="26" grpId="0" animBg="1"/>
      <p:bldP spid="27" grpId="0" animBg="1"/>
      <p:bldP spid="28" grpId="0"/>
      <p:bldP spid="29" grpId="0" animBg="1"/>
      <p:bldP spid="30" grpId="0"/>
      <p:bldP spid="32" grpId="0"/>
      <p:bldP spid="33" grpId="0"/>
      <p:bldP spid="36" grpId="0"/>
      <p:bldP spid="38" grpId="0"/>
      <p:bldP spid="40" grpId="0"/>
      <p:bldP spid="44" grpId="0"/>
      <p:bldP spid="48" grpId="0"/>
      <p:bldP spid="49" grpId="0"/>
      <p:bldP spid="50" grpId="0"/>
      <p:bldP spid="5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大数据的诞生是跟随着互联网的发展的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当全球互联网逐步建成（</a:t>
            </a:r>
            <a:r>
              <a:rPr lang="en-US" altLang="zh-CN" sz="1400"/>
              <a:t>2000</a:t>
            </a:r>
            <a:r>
              <a:rPr lang="zh-CN" altLang="en-US" sz="1400"/>
              <a:t>年左右），各大企业或政府单位拥有了</a:t>
            </a:r>
            <a:r>
              <a:rPr lang="zh-CN" altLang="en-US" sz="1400">
                <a:solidFill>
                  <a:srgbClr val="FF0000"/>
                </a:solidFill>
              </a:rPr>
              <a:t>海量的数据亟待处理</a:t>
            </a:r>
            <a:r>
              <a:rPr lang="zh-CN" altLang="en-US" sz="1400"/>
              <a:t>。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基于这个前提逐步诞生了以</a:t>
            </a:r>
            <a:r>
              <a:rPr lang="zh-CN" altLang="en-US" sz="1400">
                <a:solidFill>
                  <a:srgbClr val="FF0000"/>
                </a:solidFill>
              </a:rPr>
              <a:t>分布式</a:t>
            </a:r>
            <a:r>
              <a:rPr lang="zh-CN" altLang="en-US" sz="1400"/>
              <a:t>的形式（即多台服务器集群）完成海量数据处理的处理方式，并逐步发展成现代大数据体系。</a:t>
            </a:r>
            <a:endParaRPr lang="zh-CN" altLang="en-US" sz="1400"/>
          </a:p>
          <a:p>
            <a:pPr marL="0" indent="0">
              <a:buNone/>
            </a:pPr>
            <a:r>
              <a:rPr lang="en-US" altLang="zh-CN"/>
              <a:t>2. Apache Hadoop</a:t>
            </a:r>
            <a:r>
              <a:rPr lang="zh-CN" altLang="en-US"/>
              <a:t>对大数据体系的意义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第一款获得业界普遍认可的开源分布式解决方案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让各类企业都有可用的企业级开源分布式解决方案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一定程度上催生出了众多的大数据体系技术栈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从</a:t>
            </a:r>
            <a:r>
              <a:rPr lang="en-US" altLang="zh-CN" sz="1400"/>
              <a:t>Hadoop</a:t>
            </a:r>
            <a:r>
              <a:rPr lang="zh-CN" altLang="en-US" sz="1400"/>
              <a:t>开始（</a:t>
            </a:r>
            <a:r>
              <a:rPr lang="en-US" altLang="zh-CN" sz="1400"/>
              <a:t>2008</a:t>
            </a:r>
            <a:r>
              <a:rPr lang="zh-CN" altLang="en-US" sz="1400"/>
              <a:t>年左右）大数据开始蓬勃发展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609465" y="143129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诞生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2636520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了解什么是大数据及其特征和核心工作内容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什么是大数据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通过大数据的诞生我们可以发现：大数据的出现，本质上是为了解决海量数据的处理难题。</a:t>
            </a:r>
            <a:endParaRPr lang="zh-CN" altLang="en-US"/>
          </a:p>
          <a:p>
            <a:r>
              <a:rPr lang="zh-CN" altLang="en-US"/>
              <a:t>大数据就是：</a:t>
            </a:r>
            <a:r>
              <a:rPr lang="zh-CN" altLang="en-US">
                <a:solidFill>
                  <a:srgbClr val="FF0000"/>
                </a:solidFill>
              </a:rPr>
              <a:t>使用分布式技术完成海量数据的处理，得到数据背后蕴含的价值。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5165" y="1711960"/>
            <a:ext cx="10121900" cy="9607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442835" y="227393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狭义的（技术思维的）</a:t>
            </a:r>
            <a:endParaRPr lang="zh-CN" altLang="en-US" sz="20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5165" y="2790825"/>
            <a:ext cx="10121900" cy="3705860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807065" y="2790825"/>
            <a:ext cx="129794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广义的</a:t>
            </a:r>
            <a:endParaRPr lang="zh-CN" altLang="en-US" sz="20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44" name="五边形 143"/>
          <p:cNvSpPr/>
          <p:nvPr>
            <p:custDataLst>
              <p:tags r:id="rId1"/>
            </p:custDataLst>
          </p:nvPr>
        </p:nvSpPr>
        <p:spPr>
          <a:xfrm>
            <a:off x="4107305" y="3352513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3366FE">
                    <a:lumMod val="20000"/>
                    <a:lumOff val="8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弧形 40"/>
          <p:cNvSpPr/>
          <p:nvPr>
            <p:custDataLst>
              <p:tags r:id="rId2"/>
            </p:custDataLst>
          </p:nvPr>
        </p:nvSpPr>
        <p:spPr>
          <a:xfrm>
            <a:off x="1312545" y="3037251"/>
            <a:ext cx="3266234" cy="3452551"/>
          </a:xfrm>
          <a:prstGeom prst="arc">
            <a:avLst>
              <a:gd name="adj1" fmla="val 16200000"/>
              <a:gd name="adj2" fmla="val 5414109"/>
            </a:avLst>
          </a:prstGeom>
          <a:noFill/>
          <a:ln w="12700" cap="flat" cmpd="sng" algn="ctr">
            <a:gradFill>
              <a:gsLst>
                <a:gs pos="0">
                  <a:srgbClr val="3366FE">
                    <a:alpha val="2000"/>
                  </a:srgbClr>
                </a:gs>
                <a:gs pos="100000">
                  <a:srgbClr val="3366FE"/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40" name="椭圆 39"/>
          <p:cNvSpPr/>
          <p:nvPr>
            <p:custDataLst>
              <p:tags r:id="rId3"/>
            </p:custDataLst>
          </p:nvPr>
        </p:nvSpPr>
        <p:spPr>
          <a:xfrm>
            <a:off x="1699949" y="3628013"/>
            <a:ext cx="2271026" cy="227102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"/>
            </p:custDataLst>
          </p:nvPr>
        </p:nvSpPr>
        <p:spPr>
          <a:xfrm>
            <a:off x="1912396" y="4734556"/>
            <a:ext cx="1846132" cy="510669"/>
          </a:xfrm>
          <a:prstGeom prst="rect">
            <a:avLst/>
          </a:prstGeom>
          <a:noFill/>
        </p:spPr>
        <p:txBody>
          <a:bodyPr wrap="square" rtlCol="0" anchor="t">
            <a:normAutofit fontScale="80000"/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100" spc="150" dirty="0">
                <a:solidFill>
                  <a:srgbClr val="FFFFFF">
                    <a:alpha val="80000"/>
                  </a:srgb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互联网和移动通讯的发展极大的改变了人类的生活</a:t>
            </a:r>
            <a:endParaRPr lang="zh-CN" altLang="zh-CN" sz="1200" kern="100" spc="150" dirty="0">
              <a:solidFill>
                <a:srgbClr val="FFFFFF">
                  <a:alpha val="80000"/>
                </a:srgbClr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/>
          <p:nvPr>
            <p:custDataLst>
              <p:tags r:id="rId5"/>
            </p:custDataLst>
          </p:nvPr>
        </p:nvSpPr>
        <p:spPr>
          <a:xfrm>
            <a:off x="2157221" y="4348288"/>
            <a:ext cx="1356481" cy="322079"/>
          </a:xfrm>
          <a:prstGeom prst="rect">
            <a:avLst/>
          </a:prstGeom>
          <a:noFill/>
        </p:spPr>
        <p:txBody>
          <a:bodyPr wrap="none" bIns="0" rtlCol="0" anchor="ctr" anchorCtr="0">
            <a:normAutofit/>
          </a:bodyPr>
          <a:p>
            <a:pPr algn="l"/>
            <a:r>
              <a:rPr lang="zh-CN" altLang="en-US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微软雅黑" panose="020B0503020204020204" pitchFamily="34" charset="-122"/>
              </a:rPr>
              <a:t>数字化时代</a:t>
            </a:r>
            <a:endParaRPr lang="zh-CN" altLang="en-US" spc="300">
              <a:solidFill>
                <a:srgbClr val="FFFFFF"/>
              </a:solidFill>
              <a:uFillTx/>
              <a:latin typeface="思源黑体 CN Bold" panose="020B0800000000000000" charset="-122"/>
              <a:ea typeface="思源黑体 CN Bold" panose="020B0800000000000000" charset="-122"/>
              <a:sym typeface="微软雅黑" panose="020B0503020204020204" pitchFamily="34" charset="-122"/>
            </a:endParaRPr>
          </a:p>
        </p:txBody>
      </p:sp>
      <p:sp>
        <p:nvSpPr>
          <p:cNvPr id="151" name="椭圆 150"/>
          <p:cNvSpPr/>
          <p:nvPr>
            <p:custDataLst>
              <p:tags r:id="rId6"/>
            </p:custDataLst>
          </p:nvPr>
        </p:nvSpPr>
        <p:spPr>
          <a:xfrm>
            <a:off x="1906716" y="3628013"/>
            <a:ext cx="2271026" cy="2271026"/>
          </a:xfrm>
          <a:prstGeom prst="ellipse">
            <a:avLst/>
          </a:prstGeom>
          <a:noFill/>
          <a:ln w="12700" cap="flat" cmpd="sng" algn="ctr">
            <a:solidFill>
              <a:srgbClr val="3366FE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47" name="五边形 146"/>
          <p:cNvSpPr/>
          <p:nvPr>
            <p:custDataLst>
              <p:tags r:id="rId7"/>
            </p:custDataLst>
          </p:nvPr>
        </p:nvSpPr>
        <p:spPr>
          <a:xfrm>
            <a:off x="4289646" y="590244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AAE20A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五边形 132"/>
          <p:cNvSpPr/>
          <p:nvPr>
            <p:custDataLst>
              <p:tags r:id="rId8"/>
            </p:custDataLst>
          </p:nvPr>
        </p:nvSpPr>
        <p:spPr>
          <a:xfrm>
            <a:off x="4145364" y="5848484"/>
            <a:ext cx="1718323" cy="416942"/>
          </a:xfrm>
          <a:prstGeom prst="homePlate">
            <a:avLst/>
          </a:prstGeom>
          <a:gradFill>
            <a:gsLst>
              <a:gs pos="0">
                <a:srgbClr val="AAE20A">
                  <a:lumMod val="20000"/>
                  <a:lumOff val="80000"/>
                  <a:alpha val="15000"/>
                </a:srgbClr>
              </a:gs>
              <a:gs pos="100000">
                <a:srgbClr val="AAE20A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9"/>
            </p:custDataLst>
          </p:nvPr>
        </p:nvSpPr>
        <p:spPr>
          <a:xfrm>
            <a:off x="3993697" y="5825194"/>
            <a:ext cx="389676" cy="389676"/>
          </a:xfrm>
          <a:prstGeom prst="ellipse">
            <a:avLst/>
          </a:prstGeom>
          <a:solidFill>
            <a:srgbClr val="AAE2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9" name="文本框 138"/>
          <p:cNvSpPr txBox="1"/>
          <p:nvPr>
            <p:custDataLst>
              <p:tags r:id="rId10"/>
            </p:custDataLst>
          </p:nvPr>
        </p:nvSpPr>
        <p:spPr>
          <a:xfrm>
            <a:off x="4383373" y="5899039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AAE20A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生活</a:t>
            </a:r>
            <a:endParaRPr lang="zh-CN" altLang="en-US" sz="2000" spc="300">
              <a:solidFill>
                <a:srgbClr val="AAE20A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2" name="图片 151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075495" y="5907560"/>
            <a:ext cx="225512" cy="225512"/>
          </a:xfrm>
          <a:prstGeom prst="rect">
            <a:avLst/>
          </a:prstGeom>
        </p:spPr>
      </p:pic>
      <p:sp>
        <p:nvSpPr>
          <p:cNvPr id="146" name="五边形 145"/>
          <p:cNvSpPr/>
          <p:nvPr>
            <p:custDataLst>
              <p:tags r:id="rId14"/>
            </p:custDataLst>
          </p:nvPr>
        </p:nvSpPr>
        <p:spPr>
          <a:xfrm>
            <a:off x="4754871" y="458913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20E4F9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五边形 131"/>
          <p:cNvSpPr/>
          <p:nvPr>
            <p:custDataLst>
              <p:tags r:id="rId15"/>
            </p:custDataLst>
          </p:nvPr>
        </p:nvSpPr>
        <p:spPr>
          <a:xfrm>
            <a:off x="4587867" y="4536878"/>
            <a:ext cx="1718323" cy="416942"/>
          </a:xfrm>
          <a:prstGeom prst="homePlate">
            <a:avLst/>
          </a:prstGeom>
          <a:gradFill>
            <a:gsLst>
              <a:gs pos="0">
                <a:srgbClr val="20E4F9">
                  <a:lumMod val="20000"/>
                  <a:lumOff val="80000"/>
                  <a:alpha val="15000"/>
                </a:srgbClr>
              </a:gs>
              <a:gs pos="100000">
                <a:srgbClr val="20E4F9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>
            <p:custDataLst>
              <p:tags r:id="rId16"/>
            </p:custDataLst>
          </p:nvPr>
        </p:nvSpPr>
        <p:spPr>
          <a:xfrm>
            <a:off x="4456650" y="4550511"/>
            <a:ext cx="389676" cy="389676"/>
          </a:xfrm>
          <a:prstGeom prst="ellipse">
            <a:avLst/>
          </a:prstGeom>
          <a:solidFill>
            <a:srgbClr val="20E4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17"/>
            </p:custDataLst>
          </p:nvPr>
        </p:nvSpPr>
        <p:spPr>
          <a:xfrm>
            <a:off x="4825876" y="458743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20E4F9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基础设施</a:t>
            </a:r>
            <a:endParaRPr lang="zh-CN" altLang="en-US" sz="2000" spc="300">
              <a:solidFill>
                <a:srgbClr val="20E4F9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3" name="图片 152" descr="333438303937363b333438313038303bd7e9d6afbcdcb9b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538448" y="4632877"/>
            <a:ext cx="225512" cy="225512"/>
          </a:xfrm>
          <a:prstGeom prst="rect">
            <a:avLst/>
          </a:prstGeom>
        </p:spPr>
      </p:pic>
      <p:sp>
        <p:nvSpPr>
          <p:cNvPr id="131" name="五边形 130"/>
          <p:cNvSpPr/>
          <p:nvPr>
            <p:custDataLst>
              <p:tags r:id="rId21"/>
            </p:custDataLst>
          </p:nvPr>
        </p:nvSpPr>
        <p:spPr>
          <a:xfrm>
            <a:off x="3970975" y="3301958"/>
            <a:ext cx="1718323" cy="416942"/>
          </a:xfrm>
          <a:prstGeom prst="homePlate">
            <a:avLst/>
          </a:prstGeom>
          <a:gradFill>
            <a:gsLst>
              <a:gs pos="0">
                <a:srgbClr val="3366FE">
                  <a:lumMod val="20000"/>
                  <a:lumOff val="80000"/>
                  <a:alpha val="15000"/>
                </a:srgbClr>
              </a:gs>
              <a:gs pos="100000">
                <a:srgbClr val="3366FE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22"/>
            </p:custDataLst>
          </p:nvPr>
        </p:nvSpPr>
        <p:spPr>
          <a:xfrm>
            <a:off x="3815900" y="3300821"/>
            <a:ext cx="389676" cy="38967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8" name="文本框 137"/>
          <p:cNvSpPr txBox="1"/>
          <p:nvPr>
            <p:custDataLst>
              <p:tags r:id="rId23"/>
            </p:custDataLst>
          </p:nvPr>
        </p:nvSpPr>
        <p:spPr>
          <a:xfrm>
            <a:off x="4251587" y="335251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3366FE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海量的数据</a:t>
            </a:r>
            <a:endParaRPr lang="zh-CN" altLang="en-US" sz="2000" spc="300">
              <a:solidFill>
                <a:srgbClr val="3366FE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4" name="图片 153" descr="333438303937363b333438313037323bcad0b3a1cdc6b9e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897698" y="3383187"/>
            <a:ext cx="225512" cy="225512"/>
          </a:xfrm>
          <a:prstGeom prst="rect">
            <a:avLst/>
          </a:prstGeom>
        </p:spPr>
      </p:pic>
      <p:sp>
        <p:nvSpPr>
          <p:cNvPr id="159" name="文本框 158"/>
          <p:cNvSpPr txBox="1"/>
          <p:nvPr>
            <p:custDataLst>
              <p:tags r:id="rId27"/>
            </p:custDataLst>
          </p:nvPr>
        </p:nvSpPr>
        <p:spPr>
          <a:xfrm>
            <a:off x="6752102" y="4400548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20E4F9">
                    <a:lumMod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大数据在技术上，是数字化时代的基础设施。数字化时代的发展离不开大数据技术的支撑</a:t>
            </a:r>
            <a:endParaRPr lang="zh-CN" altLang="en-US" sz="1200" spc="150">
              <a:solidFill>
                <a:srgbClr val="20E4F9">
                  <a:lumMod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>
            <p:custDataLst>
              <p:tags r:id="rId28"/>
            </p:custDataLst>
          </p:nvPr>
        </p:nvSpPr>
        <p:spPr>
          <a:xfrm>
            <a:off x="6716316" y="5717834"/>
            <a:ext cx="3500834" cy="778216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警务、政务、工业、电商、金融、能源、物流、通讯、科研、教育，等等。</a:t>
            </a:r>
            <a:endParaRPr lang="zh-CN" altLang="en-US" sz="1200" spc="150">
              <a:solidFill>
                <a:srgbClr val="AAE20A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大数据已经渗入了生活的方方面面</a:t>
            </a:r>
            <a:endParaRPr lang="zh-CN" altLang="en-US" sz="1200" spc="150">
              <a:solidFill>
                <a:srgbClr val="AAE20A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9"/>
            </p:custDataLst>
          </p:nvPr>
        </p:nvSpPr>
        <p:spPr>
          <a:xfrm>
            <a:off x="6752102" y="3083262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3366FE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数字时代人人联网，日常活动产生的数据记录是海量的，背后蕴含的价值也是巨大的</a:t>
            </a:r>
            <a:endParaRPr lang="zh-CN" altLang="en-US" sz="1200" spc="150">
              <a:solidFill>
                <a:srgbClr val="3366FE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02055" y="2918460"/>
            <a:ext cx="8906510" cy="3568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 animBg="1"/>
      <p:bldP spid="9" grpId="1"/>
      <p:bldP spid="8" grpId="1" animBg="1"/>
      <p:bldP spid="10" grpId="0" bldLvl="0" animBg="1"/>
      <p:bldP spid="10" grpId="1" animBg="1"/>
      <p:bldP spid="11" grpId="0"/>
      <p:bldP spid="11" grpId="1"/>
      <p:bldP spid="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什么是大数据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-11447465" y="6802040"/>
            <a:ext cx="10698800" cy="4219575"/>
          </a:xfrm>
        </p:spPr>
        <p:txBody>
          <a:bodyPr/>
          <a:p>
            <a:r>
              <a:rPr lang="zh-CN" altLang="en-US"/>
              <a:t>通过大数据的诞生我们可以发现：大数据的出现，本质上是为了解决海量数据的处理难题。</a:t>
            </a:r>
            <a:endParaRPr lang="zh-CN" altLang="en-US"/>
          </a:p>
          <a:p>
            <a:r>
              <a:rPr lang="zh-CN" altLang="en-US"/>
              <a:t>即：使用分布式技术完成海量数据的处理，得到数据背后蕴含的价值。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-11473180" y="6858000"/>
            <a:ext cx="10121900" cy="9607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-4715510" y="7419975"/>
            <a:ext cx="406400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狭义的（技术思维的）</a:t>
            </a:r>
            <a:endParaRPr lang="zh-CN" altLang="en-US" sz="20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1473180" y="7936865"/>
            <a:ext cx="10121900" cy="3843655"/>
          </a:xfrm>
          <a:prstGeom prst="rect">
            <a:avLst/>
          </a:prstGeom>
          <a:noFill/>
          <a:ln w="3175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-1351280" y="7936865"/>
            <a:ext cx="1297940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广义的</a:t>
            </a:r>
            <a:endParaRPr lang="zh-CN" altLang="en-US" sz="2000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44" name="五边形 143"/>
          <p:cNvSpPr/>
          <p:nvPr>
            <p:custDataLst>
              <p:tags r:id="rId1"/>
            </p:custDataLst>
          </p:nvPr>
        </p:nvSpPr>
        <p:spPr>
          <a:xfrm>
            <a:off x="-8051040" y="8498553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3366FE">
                    <a:lumMod val="20000"/>
                    <a:lumOff val="8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弧形 40"/>
          <p:cNvSpPr/>
          <p:nvPr>
            <p:custDataLst>
              <p:tags r:id="rId2"/>
            </p:custDataLst>
          </p:nvPr>
        </p:nvSpPr>
        <p:spPr>
          <a:xfrm>
            <a:off x="-10845800" y="8183291"/>
            <a:ext cx="3266234" cy="3452551"/>
          </a:xfrm>
          <a:prstGeom prst="arc">
            <a:avLst>
              <a:gd name="adj1" fmla="val 16200000"/>
              <a:gd name="adj2" fmla="val 5414109"/>
            </a:avLst>
          </a:prstGeom>
          <a:noFill/>
          <a:ln w="12700" cap="flat" cmpd="sng" algn="ctr">
            <a:gradFill>
              <a:gsLst>
                <a:gs pos="0">
                  <a:srgbClr val="3366FE">
                    <a:alpha val="2000"/>
                  </a:srgbClr>
                </a:gs>
                <a:gs pos="100000">
                  <a:srgbClr val="3366FE"/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40" name="椭圆 39"/>
          <p:cNvSpPr/>
          <p:nvPr>
            <p:custDataLst>
              <p:tags r:id="rId3"/>
            </p:custDataLst>
          </p:nvPr>
        </p:nvSpPr>
        <p:spPr>
          <a:xfrm>
            <a:off x="-10458396" y="8774053"/>
            <a:ext cx="2271026" cy="227102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28" name="文本框 127"/>
          <p:cNvSpPr txBox="1"/>
          <p:nvPr>
            <p:custDataLst>
              <p:tags r:id="rId4"/>
            </p:custDataLst>
          </p:nvPr>
        </p:nvSpPr>
        <p:spPr>
          <a:xfrm>
            <a:off x="-10245949" y="9880596"/>
            <a:ext cx="1846132" cy="510669"/>
          </a:xfrm>
          <a:prstGeom prst="rect">
            <a:avLst/>
          </a:prstGeom>
          <a:noFill/>
        </p:spPr>
        <p:txBody>
          <a:bodyPr wrap="square" rtlCol="0" anchor="t">
            <a:normAutofit fontScale="80000"/>
          </a:bodyPr>
          <a:p>
            <a:pPr algn="ctr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zh-CN" sz="1200" kern="100" spc="150" dirty="0">
                <a:solidFill>
                  <a:srgbClr val="FFFFFF">
                    <a:alpha val="80000"/>
                  </a:srgbClr>
                </a:solidFill>
                <a:effectLst/>
                <a:uFillTx/>
                <a:latin typeface="思源黑体 CN Regular" panose="020B0500000000000000" charset="-122"/>
                <a:ea typeface="思源黑体 CN Regular" panose="020B0500000000000000" charset="-122"/>
                <a:cs typeface="思源黑体 CN Regular" panose="020B0500000000000000" charset="-122"/>
                <a:sym typeface="微软雅黑" panose="020B0503020204020204" pitchFamily="34" charset="-122"/>
              </a:rPr>
              <a:t>互联网和移动通讯的发展极大的改变了人类的生活</a:t>
            </a:r>
            <a:endParaRPr lang="zh-CN" altLang="zh-CN" sz="1200" kern="100" spc="150" dirty="0">
              <a:solidFill>
                <a:srgbClr val="FFFFFF">
                  <a:alpha val="80000"/>
                </a:srgbClr>
              </a:solidFill>
              <a:effectLst/>
              <a:uFillTx/>
              <a:latin typeface="思源黑体 CN Regular" panose="020B0500000000000000" charset="-122"/>
              <a:ea typeface="思源黑体 CN Regular" panose="020B0500000000000000" charset="-122"/>
              <a:cs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/>
          <p:nvPr>
            <p:custDataLst>
              <p:tags r:id="rId5"/>
            </p:custDataLst>
          </p:nvPr>
        </p:nvSpPr>
        <p:spPr>
          <a:xfrm>
            <a:off x="-10001124" y="9494328"/>
            <a:ext cx="1356481" cy="322079"/>
          </a:xfrm>
          <a:prstGeom prst="rect">
            <a:avLst/>
          </a:prstGeom>
          <a:noFill/>
        </p:spPr>
        <p:txBody>
          <a:bodyPr wrap="none" bIns="0" rtlCol="0" anchor="ctr" anchorCtr="0">
            <a:normAutofit/>
          </a:bodyPr>
          <a:p>
            <a:pPr algn="l"/>
            <a:r>
              <a:rPr lang="zh-CN" altLang="en-US" spc="300">
                <a:solidFill>
                  <a:srgbClr val="FFFFFF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sym typeface="微软雅黑" panose="020B0503020204020204" pitchFamily="34" charset="-122"/>
              </a:rPr>
              <a:t>数字化时代</a:t>
            </a:r>
            <a:endParaRPr lang="zh-CN" altLang="en-US" spc="300">
              <a:solidFill>
                <a:srgbClr val="FFFFFF"/>
              </a:solidFill>
              <a:uFillTx/>
              <a:latin typeface="思源黑体 CN Bold" panose="020B0800000000000000" charset="-122"/>
              <a:ea typeface="思源黑体 CN Bold" panose="020B0800000000000000" charset="-122"/>
              <a:sym typeface="微软雅黑" panose="020B0503020204020204" pitchFamily="34" charset="-122"/>
            </a:endParaRPr>
          </a:p>
        </p:txBody>
      </p:sp>
      <p:sp>
        <p:nvSpPr>
          <p:cNvPr id="151" name="椭圆 150"/>
          <p:cNvSpPr/>
          <p:nvPr>
            <p:custDataLst>
              <p:tags r:id="rId6"/>
            </p:custDataLst>
          </p:nvPr>
        </p:nvSpPr>
        <p:spPr>
          <a:xfrm>
            <a:off x="-10251629" y="8774053"/>
            <a:ext cx="2271026" cy="2271026"/>
          </a:xfrm>
          <a:prstGeom prst="ellipse">
            <a:avLst/>
          </a:prstGeom>
          <a:noFill/>
          <a:ln w="12700" cap="flat" cmpd="sng" algn="ctr">
            <a:solidFill>
              <a:srgbClr val="3366FE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47" name="五边形 146"/>
          <p:cNvSpPr/>
          <p:nvPr>
            <p:custDataLst>
              <p:tags r:id="rId7"/>
            </p:custDataLst>
          </p:nvPr>
        </p:nvSpPr>
        <p:spPr>
          <a:xfrm>
            <a:off x="-7868699" y="1104848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AAE20A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3" name="五边形 132"/>
          <p:cNvSpPr/>
          <p:nvPr>
            <p:custDataLst>
              <p:tags r:id="rId8"/>
            </p:custDataLst>
          </p:nvPr>
        </p:nvSpPr>
        <p:spPr>
          <a:xfrm>
            <a:off x="-8012981" y="10994524"/>
            <a:ext cx="1718323" cy="416942"/>
          </a:xfrm>
          <a:prstGeom prst="homePlate">
            <a:avLst/>
          </a:prstGeom>
          <a:gradFill>
            <a:gsLst>
              <a:gs pos="0">
                <a:srgbClr val="AAE20A">
                  <a:lumMod val="20000"/>
                  <a:lumOff val="80000"/>
                  <a:alpha val="15000"/>
                </a:srgbClr>
              </a:gs>
              <a:gs pos="100000">
                <a:srgbClr val="AAE20A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5" name="椭圆 74"/>
          <p:cNvSpPr/>
          <p:nvPr>
            <p:custDataLst>
              <p:tags r:id="rId9"/>
            </p:custDataLst>
          </p:nvPr>
        </p:nvSpPr>
        <p:spPr>
          <a:xfrm>
            <a:off x="-8164648" y="10971234"/>
            <a:ext cx="389676" cy="389676"/>
          </a:xfrm>
          <a:prstGeom prst="ellipse">
            <a:avLst/>
          </a:prstGeom>
          <a:solidFill>
            <a:srgbClr val="AAE20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9" name="文本框 138"/>
          <p:cNvSpPr txBox="1"/>
          <p:nvPr>
            <p:custDataLst>
              <p:tags r:id="rId10"/>
            </p:custDataLst>
          </p:nvPr>
        </p:nvSpPr>
        <p:spPr>
          <a:xfrm>
            <a:off x="-7774972" y="11045079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AAE20A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生活</a:t>
            </a:r>
            <a:endParaRPr lang="zh-CN" altLang="en-US" sz="2000" spc="300">
              <a:solidFill>
                <a:srgbClr val="AAE20A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2" name="图片 151" descr="333438303937363b333438313037383bcafdbeddb7d6cef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-8082850" y="11053600"/>
            <a:ext cx="225512" cy="225512"/>
          </a:xfrm>
          <a:prstGeom prst="rect">
            <a:avLst/>
          </a:prstGeom>
        </p:spPr>
      </p:pic>
      <p:sp>
        <p:nvSpPr>
          <p:cNvPr id="146" name="五边形 145"/>
          <p:cNvSpPr/>
          <p:nvPr>
            <p:custDataLst>
              <p:tags r:id="rId14"/>
            </p:custDataLst>
          </p:nvPr>
        </p:nvSpPr>
        <p:spPr>
          <a:xfrm>
            <a:off x="-7403474" y="9735178"/>
            <a:ext cx="1718323" cy="416942"/>
          </a:xfrm>
          <a:prstGeom prst="homePlate">
            <a:avLst/>
          </a:prstGeom>
          <a:noFill/>
          <a:ln w="12700" cap="flat" cmpd="sng" algn="ctr">
            <a:gradFill>
              <a:gsLst>
                <a:gs pos="0">
                  <a:srgbClr val="FFFFFF"/>
                </a:gs>
                <a:gs pos="100000">
                  <a:srgbClr val="20E4F9">
                    <a:lumMod val="40000"/>
                    <a:lumOff val="60000"/>
                  </a:srgbClr>
                </a:gs>
              </a:gsLst>
              <a:lin ang="0" scaled="1"/>
            </a:gra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2" name="五边形 131"/>
          <p:cNvSpPr/>
          <p:nvPr>
            <p:custDataLst>
              <p:tags r:id="rId15"/>
            </p:custDataLst>
          </p:nvPr>
        </p:nvSpPr>
        <p:spPr>
          <a:xfrm>
            <a:off x="-7570478" y="9682918"/>
            <a:ext cx="1718323" cy="416942"/>
          </a:xfrm>
          <a:prstGeom prst="homePlate">
            <a:avLst/>
          </a:prstGeom>
          <a:gradFill>
            <a:gsLst>
              <a:gs pos="0">
                <a:srgbClr val="20E4F9">
                  <a:lumMod val="20000"/>
                  <a:lumOff val="80000"/>
                  <a:alpha val="15000"/>
                </a:srgbClr>
              </a:gs>
              <a:gs pos="100000">
                <a:srgbClr val="20E4F9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72" name="椭圆 71"/>
          <p:cNvSpPr/>
          <p:nvPr>
            <p:custDataLst>
              <p:tags r:id="rId16"/>
            </p:custDataLst>
          </p:nvPr>
        </p:nvSpPr>
        <p:spPr>
          <a:xfrm>
            <a:off x="-7701695" y="9696551"/>
            <a:ext cx="389676" cy="389676"/>
          </a:xfrm>
          <a:prstGeom prst="ellipse">
            <a:avLst/>
          </a:prstGeom>
          <a:solidFill>
            <a:srgbClr val="20E4F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7" name="文本框 136"/>
          <p:cNvSpPr txBox="1"/>
          <p:nvPr>
            <p:custDataLst>
              <p:tags r:id="rId17"/>
            </p:custDataLst>
          </p:nvPr>
        </p:nvSpPr>
        <p:spPr>
          <a:xfrm>
            <a:off x="-7332469" y="973347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20E4F9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基础设施</a:t>
            </a:r>
            <a:endParaRPr lang="zh-CN" altLang="en-US" sz="2000" spc="300">
              <a:solidFill>
                <a:srgbClr val="20E4F9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3" name="图片 152" descr="333438303937363b333438313038303bd7e9d6afbcdcb9b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7619897" y="9778917"/>
            <a:ext cx="225512" cy="225512"/>
          </a:xfrm>
          <a:prstGeom prst="rect">
            <a:avLst/>
          </a:prstGeom>
        </p:spPr>
      </p:pic>
      <p:sp>
        <p:nvSpPr>
          <p:cNvPr id="131" name="五边形 130"/>
          <p:cNvSpPr/>
          <p:nvPr>
            <p:custDataLst>
              <p:tags r:id="rId21"/>
            </p:custDataLst>
          </p:nvPr>
        </p:nvSpPr>
        <p:spPr>
          <a:xfrm>
            <a:off x="-8187370" y="8447998"/>
            <a:ext cx="1718323" cy="416942"/>
          </a:xfrm>
          <a:prstGeom prst="homePlate">
            <a:avLst/>
          </a:prstGeom>
          <a:gradFill>
            <a:gsLst>
              <a:gs pos="0">
                <a:srgbClr val="3366FE">
                  <a:lumMod val="20000"/>
                  <a:lumOff val="80000"/>
                  <a:alpha val="15000"/>
                </a:srgbClr>
              </a:gs>
              <a:gs pos="100000">
                <a:srgbClr val="3366FE">
                  <a:lumMod val="20000"/>
                  <a:lumOff val="80000"/>
                </a:srgb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/>
          </a:p>
        </p:txBody>
      </p:sp>
      <p:sp>
        <p:nvSpPr>
          <p:cNvPr id="69" name="椭圆 68"/>
          <p:cNvSpPr/>
          <p:nvPr>
            <p:custDataLst>
              <p:tags r:id="rId22"/>
            </p:custDataLst>
          </p:nvPr>
        </p:nvSpPr>
        <p:spPr>
          <a:xfrm>
            <a:off x="-8342445" y="8446861"/>
            <a:ext cx="389676" cy="389676"/>
          </a:xfrm>
          <a:prstGeom prst="ellipse">
            <a:avLst/>
          </a:prstGeom>
          <a:solidFill>
            <a:srgbClr val="3366F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cs typeface="思源黑体 CN Regular" panose="020B0500000000000000" charset="-122"/>
            </a:endParaRPr>
          </a:p>
        </p:txBody>
      </p:sp>
      <p:sp>
        <p:nvSpPr>
          <p:cNvPr id="138" name="文本框 137"/>
          <p:cNvSpPr txBox="1"/>
          <p:nvPr>
            <p:custDataLst>
              <p:tags r:id="rId23"/>
            </p:custDataLst>
          </p:nvPr>
        </p:nvSpPr>
        <p:spPr>
          <a:xfrm>
            <a:off x="-7906758" y="8498553"/>
            <a:ext cx="1429758" cy="315831"/>
          </a:xfrm>
          <a:prstGeom prst="rect">
            <a:avLst/>
          </a:prstGeom>
          <a:noFill/>
        </p:spPr>
        <p:txBody>
          <a:bodyPr wrap="square" bIns="0" rtlCol="0">
            <a:normAutofit fontScale="80000"/>
          </a:bodyPr>
          <a:p>
            <a:pPr algn="l"/>
            <a:r>
              <a:rPr lang="zh-CN" altLang="en-US" sz="2000" spc="300">
                <a:solidFill>
                  <a:srgbClr val="3366FE"/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</a:rPr>
              <a:t>海量的数据</a:t>
            </a:r>
            <a:endParaRPr lang="zh-CN" altLang="en-US" sz="2000" spc="300">
              <a:solidFill>
                <a:srgbClr val="3366FE"/>
              </a:solidFill>
              <a:uFillTx/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154" name="图片 153" descr="333438303937363b333438313037323bcad0b3a1cdc6b9e3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-8260647" y="8529227"/>
            <a:ext cx="225512" cy="225512"/>
          </a:xfrm>
          <a:prstGeom prst="rect">
            <a:avLst/>
          </a:prstGeom>
        </p:spPr>
      </p:pic>
      <p:sp>
        <p:nvSpPr>
          <p:cNvPr id="159" name="文本框 158"/>
          <p:cNvSpPr txBox="1"/>
          <p:nvPr>
            <p:custDataLst>
              <p:tags r:id="rId27"/>
            </p:custDataLst>
          </p:nvPr>
        </p:nvSpPr>
        <p:spPr>
          <a:xfrm>
            <a:off x="-5406243" y="9546588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20E4F9">
                    <a:lumMod val="50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大数据在技术上，是数字化时代的基础设施。数字化时代的发展离不开大数据技术的支撑</a:t>
            </a:r>
            <a:endParaRPr lang="zh-CN" altLang="en-US" sz="1200" spc="150">
              <a:solidFill>
                <a:srgbClr val="20E4F9">
                  <a:lumMod val="50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61" name="文本框 160"/>
          <p:cNvSpPr txBox="1"/>
          <p:nvPr>
            <p:custDataLst>
              <p:tags r:id="rId28"/>
            </p:custDataLst>
          </p:nvPr>
        </p:nvSpPr>
        <p:spPr>
          <a:xfrm>
            <a:off x="-5442029" y="10863874"/>
            <a:ext cx="3500834" cy="778216"/>
          </a:xfrm>
          <a:prstGeom prst="rect">
            <a:avLst/>
          </a:prstGeom>
          <a:noFill/>
        </p:spPr>
        <p:txBody>
          <a:bodyPr wrap="square" rtlCol="0">
            <a:normAutofit fontScale="90000" lnSpcReduction="20000"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警务、政务、工业、电商、金融、能源、物流、通讯、科研、教育，等等。</a:t>
            </a:r>
            <a:endParaRPr lang="zh-CN" altLang="en-US" sz="1200" spc="150">
              <a:solidFill>
                <a:srgbClr val="AAE20A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AAE20A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大数据已经渗入了生活的方方面面</a:t>
            </a:r>
            <a:endParaRPr lang="zh-CN" altLang="en-US" sz="1200" spc="150">
              <a:solidFill>
                <a:srgbClr val="AAE20A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29"/>
            </p:custDataLst>
          </p:nvPr>
        </p:nvSpPr>
        <p:spPr>
          <a:xfrm>
            <a:off x="-5406243" y="8229302"/>
            <a:ext cx="3429261" cy="903753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algn="l" fontAlgn="auto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3366FE">
                    <a:lumMod val="75000"/>
                  </a:srgbClr>
                </a:solidFill>
                <a:uFillTx/>
                <a:latin typeface="思源黑体 CN Regular" panose="020B0500000000000000" charset="-122"/>
                <a:ea typeface="思源黑体 CN Regular" panose="020B0500000000000000" charset="-122"/>
                <a:sym typeface="微软雅黑" panose="020B0503020204020204" pitchFamily="34" charset="-122"/>
              </a:rPr>
              <a:t>数字时代人人联网，日常活动产生的数据记录是海量的，背后蕴含的价值也是巨大的</a:t>
            </a:r>
            <a:endParaRPr lang="zh-CN" altLang="en-US" sz="1200" spc="150">
              <a:solidFill>
                <a:srgbClr val="3366FE">
                  <a:lumMod val="75000"/>
                </a:srgbClr>
              </a:solidFill>
              <a:uFillTx/>
              <a:latin typeface="思源黑体 CN Regular" panose="020B0500000000000000" charset="-122"/>
              <a:ea typeface="思源黑体 CN Regular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83970" y="2576195"/>
            <a:ext cx="962342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狭义上：大数据是一类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技术栈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，是一种用来处理海量数据的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软件技术体系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4445" y="3797300"/>
            <a:ext cx="10603865" cy="39878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l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广义上：大数据是数字化时代、信息化时代的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基础（技术）支撑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，以数据</a:t>
            </a:r>
            <a:r>
              <a:rPr lang="zh-CN" altLang="en-US" sz="2000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为生活赋能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  <p:bldLst>
      <p:bldP spid="9" grpId="1"/>
      <p:bldP spid="8" grpId="1" animBg="1"/>
      <p:bldP spid="10" grpId="1" animBg="1"/>
      <p:bldP spid="11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大数据的特征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大数据有</a:t>
            </a:r>
            <a:r>
              <a:rPr lang="en-US" altLang="zh-CN"/>
              <a:t>5</a:t>
            </a:r>
            <a:r>
              <a:rPr lang="zh-CN" altLang="en-US"/>
              <a:t>个主要特征，称之为：</a:t>
            </a:r>
            <a:r>
              <a:rPr lang="en-US" altLang="zh-CN"/>
              <a:t>5V</a:t>
            </a:r>
            <a:r>
              <a:rPr lang="zh-CN" altLang="en-US"/>
              <a:t>特性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44115" y="2286000"/>
            <a:ext cx="6712585" cy="436245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大数据的特征</a:t>
            </a: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种类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价值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速度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815916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低价值密度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7175429" y="3755477"/>
            <a:ext cx="2105188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速度快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3" name="TextBox 16"/>
          <p:cNvSpPr txBox="1"/>
          <p:nvPr>
            <p:custDataLst>
              <p:tags r:id="rId6"/>
            </p:custDataLst>
          </p:nvPr>
        </p:nvSpPr>
        <p:spPr>
          <a:xfrm>
            <a:off x="212209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采集数据量大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存储数据量大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计算数据量大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TB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PB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级别起步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14" name="TextBox 17"/>
          <p:cNvSpPr txBox="1"/>
          <p:nvPr>
            <p:custDataLst>
              <p:tags r:id="rId7"/>
            </p:custDataLst>
          </p:nvPr>
        </p:nvSpPr>
        <p:spPr>
          <a:xfrm>
            <a:off x="4731530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信息海量但是价值密度低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深度复杂的挖掘分析需要机器学习参与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5" name="TextBox 18"/>
          <p:cNvSpPr txBox="1"/>
          <p:nvPr>
            <p:custDataLst>
              <p:tags r:id="rId8"/>
            </p:custDataLst>
          </p:nvPr>
        </p:nvSpPr>
        <p:spPr>
          <a:xfrm>
            <a:off x="7091043" y="4469408"/>
            <a:ext cx="2273959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数据增长速度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快</a:t>
            </a:r>
            <a:endParaRPr lang="en-US" altLang="zh-CN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获取数据速度快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数据处理速度快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 smtClean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体积</a:t>
            </a:r>
            <a:endParaRPr lang="zh-CN" altLang="en-US" sz="2000" b="1" dirty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/>
          <p:cNvSpPr/>
          <p:nvPr>
            <p:custDataLst>
              <p:tags r:id="rId10"/>
            </p:custDataLst>
          </p:nvPr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质量</a:t>
            </a:r>
            <a:endParaRPr lang="zh-CN" altLang="en-US" sz="28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2517431" y="3755477"/>
            <a:ext cx="2102967" cy="546230"/>
          </a:xfrm>
          <a:prstGeom prst="rect">
            <a:avLst/>
          </a:prstGeom>
          <a:solidFill>
            <a:srgbClr val="AD2B26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种类、来源</a:t>
            </a:r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多样化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281946" y="3783991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数据体量大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0" name="矩形 19"/>
          <p:cNvSpPr/>
          <p:nvPr>
            <p:custDataLst>
              <p:tags r:id="rId13"/>
            </p:custDataLst>
          </p:nvPr>
        </p:nvSpPr>
        <p:spPr>
          <a:xfrm>
            <a:off x="9671652" y="3755477"/>
            <a:ext cx="2105188" cy="546230"/>
          </a:xfrm>
          <a:prstGeom prst="rect">
            <a:avLst/>
          </a:prstGeom>
          <a:solidFill>
            <a:srgbClr val="49504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数据的质量</a:t>
            </a:r>
            <a:endParaRPr lang="zh-CN" altLang="en-US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1" name="TextBox 16"/>
          <p:cNvSpPr txBox="1"/>
          <p:nvPr>
            <p:custDataLst>
              <p:tags r:id="rId14"/>
            </p:custDataLst>
          </p:nvPr>
        </p:nvSpPr>
        <p:spPr>
          <a:xfrm>
            <a:off x="2387134" y="4469408"/>
            <a:ext cx="2273959" cy="1938992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种类：结构化、半结构化、非结构化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来源：日志文本、图片、音频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ea typeface="Alibaba PuHuiTi R" pitchFamily="18" charset="-122"/>
              </a:rPr>
              <a:t>、视频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ea typeface="Alibaba PuHuiTi R" pitchFamily="18" charset="-122"/>
              <a:sym typeface="Bebas"/>
            </a:endParaRPr>
          </a:p>
        </p:txBody>
      </p:sp>
      <p:sp>
        <p:nvSpPr>
          <p:cNvPr id="22" name="TextBox 18"/>
          <p:cNvSpPr txBox="1"/>
          <p:nvPr>
            <p:custDataLst>
              <p:tags r:id="rId15"/>
            </p:custDataLst>
          </p:nvPr>
        </p:nvSpPr>
        <p:spPr>
          <a:xfrm>
            <a:off x="9576646" y="4592891"/>
            <a:ext cx="2273959" cy="83099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数据的准确性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数据的可信赖度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5" name="文本框 4"/>
          <p:cNvSpPr txBox="1"/>
          <p:nvPr>
            <p:custDataLst>
              <p:tags r:id="rId16"/>
            </p:custDataLst>
          </p:nvPr>
        </p:nvSpPr>
        <p:spPr>
          <a:xfrm>
            <a:off x="2386965" y="7412990"/>
            <a:ext cx="755459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从海量的高增长、多类别、低信息密度的数据中挖掘出高质量的结果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3" grpId="0"/>
      <p:bldP spid="14" grpId="0"/>
      <p:bldP spid="15" grpId="0"/>
      <p:bldP spid="16" grpId="0" bldLvl="0" animBg="1"/>
      <p:bldP spid="17" grpId="0" bldLvl="0" animBg="1"/>
      <p:bldP spid="18" grpId="0" bldLvl="0" animBg="1"/>
      <p:bldP spid="19" grpId="0" bldLvl="0" animBg="1"/>
      <p:bldP spid="20" grpId="0" bldLvl="0" animBg="1"/>
      <p:bldP spid="21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大数据的特征</a:t>
            </a:r>
            <a:endParaRPr lang="zh-CN" altLang="en-US"/>
          </a:p>
        </p:txBody>
      </p:sp>
      <p:sp>
        <p:nvSpPr>
          <p:cNvPr id="7" name="椭圆 6"/>
          <p:cNvSpPr/>
          <p:nvPr>
            <p:custDataLst>
              <p:tags r:id="rId1"/>
            </p:custDataLst>
          </p:nvPr>
        </p:nvSpPr>
        <p:spPr>
          <a:xfrm>
            <a:off x="2685900" y="1905898"/>
            <a:ext cx="1728166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Variety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种类</a:t>
            </a:r>
            <a:endParaRPr lang="zh-CN" altLang="en-US" sz="2000" b="1" dirty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5022259" y="1905898"/>
            <a:ext cx="1728165" cy="155839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Value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价值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>
          <a:xfrm>
            <a:off x="7358617" y="1852092"/>
            <a:ext cx="1713463" cy="1612201"/>
          </a:xfrm>
          <a:prstGeom prst="ellipse">
            <a:avLst/>
          </a:pr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Velocity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速度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16" name="椭圆 15"/>
          <p:cNvSpPr/>
          <p:nvPr>
            <p:custDataLst>
              <p:tags r:id="rId4"/>
            </p:custDataLst>
          </p:nvPr>
        </p:nvSpPr>
        <p:spPr>
          <a:xfrm>
            <a:off x="537883" y="1905898"/>
            <a:ext cx="1622612" cy="1506576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Volume</a:t>
            </a:r>
            <a:endParaRPr lang="zh-CN" altLang="en-US" sz="2000" b="1" dirty="0" smtClean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ea typeface="Alibaba PuHuiTi B" pitchFamily="18" charset="-122"/>
                <a:sym typeface="Bebas"/>
              </a:rPr>
              <a:t>体积</a:t>
            </a:r>
            <a:endParaRPr lang="zh-CN" altLang="en-US" sz="2000" b="1" dirty="0" smtClean="0">
              <a:solidFill>
                <a:schemeClr val="bg1"/>
              </a:solidFill>
              <a:ea typeface="Alibaba PuHuiTi B" pitchFamily="18" charset="-122"/>
              <a:sym typeface="Bebas"/>
            </a:endParaRPr>
          </a:p>
        </p:txBody>
      </p:sp>
      <p:sp>
        <p:nvSpPr>
          <p:cNvPr id="17" name="椭圆 16"/>
          <p:cNvSpPr/>
          <p:nvPr>
            <p:custDataLst>
              <p:tags r:id="rId5"/>
            </p:custDataLst>
          </p:nvPr>
        </p:nvSpPr>
        <p:spPr>
          <a:xfrm>
            <a:off x="9848278" y="1852092"/>
            <a:ext cx="1730697" cy="1612201"/>
          </a:xfrm>
          <a:prstGeom prst="ellipse">
            <a:avLst/>
          </a:pr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Veracity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  <a:p>
            <a:pPr algn="ctr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  <a:sym typeface="Bebas"/>
              </a:rPr>
              <a:t>质量</a:t>
            </a:r>
            <a:endParaRPr lang="zh-CN" altLang="en-US" sz="2000" b="1" dirty="0" smtClean="0">
              <a:solidFill>
                <a:schemeClr val="bg1"/>
              </a:solidFill>
              <a:latin typeface="Alibaba PuHuiTi B" pitchFamily="18" charset="-122"/>
              <a:ea typeface="Alibaba PuHuiTi B" pitchFamily="18" charset="-122"/>
              <a:cs typeface="Alibaba PuHuiTi B" pitchFamily="18" charset="-122"/>
              <a:sym typeface="Beba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19020" y="4862195"/>
            <a:ext cx="7554595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</a:rPr>
              <a:t>从海量的高增长、多类别、低信息密度的数据中挖掘出高质量的结果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大数据的核心工作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565" y="1656080"/>
            <a:ext cx="10699115" cy="472440"/>
          </a:xfrm>
        </p:spPr>
        <p:txBody>
          <a:bodyPr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幼圆" panose="02010509060101010101" charset="-122"/>
                <a:ea typeface="幼圆" panose="02010509060101010101" charset="-122"/>
                <a:sym typeface="+mn-ea"/>
              </a:rPr>
              <a:t>大数据的核心工作其实就是：从海量的高增长、多类别、低信息密度的数据中挖掘出高质量的结果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3432810" y="2104390"/>
            <a:ext cx="6139815" cy="0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 flipV="1">
            <a:off x="5953125" y="210439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925570" y="281114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502275" y="3221990"/>
            <a:ext cx="882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>
            <p:custDataLst>
              <p:tags r:id="rId1"/>
            </p:custDataLst>
          </p:nvPr>
        </p:nvCxnSpPr>
        <p:spPr>
          <a:xfrm flipV="1">
            <a:off x="5962650" y="321564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925570" y="390969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2"/>
            </p:custDataLst>
          </p:nvPr>
        </p:nvCxnSpPr>
        <p:spPr>
          <a:xfrm>
            <a:off x="5502275" y="4326890"/>
            <a:ext cx="88265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 flipV="1">
            <a:off x="5962650" y="4320540"/>
            <a:ext cx="9525" cy="706755"/>
          </a:xfrm>
          <a:prstGeom prst="line">
            <a:avLst/>
          </a:prstGeom>
          <a:ln w="12700" cmpd="sng">
            <a:solidFill>
              <a:schemeClr val="tx1">
                <a:lumMod val="75000"/>
                <a:lumOff val="2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>
            <p:custDataLst>
              <p:tags r:id="rId4"/>
            </p:custDataLst>
          </p:nvPr>
        </p:nvSpPr>
        <p:spPr>
          <a:xfrm>
            <a:off x="3925570" y="5014595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  <p:bldP spid="10" grpId="0"/>
      <p:bldP spid="10" grpId="1"/>
      <p:bldP spid="13" grpId="0"/>
      <p:bldP spid="13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大数据的核心工作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609340" y="36487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09340" y="27952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3609340" y="450215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540000" y="287909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3"/>
          </p:cNvCxnSpPr>
          <p:nvPr/>
        </p:nvCxnSpPr>
        <p:spPr>
          <a:xfrm flipV="1">
            <a:off x="3609340" y="2976880"/>
            <a:ext cx="1500505" cy="897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</p:cNvCxnSpPr>
          <p:nvPr>
            <p:custDataLst>
              <p:tags r:id="rId2"/>
            </p:custDataLst>
          </p:nvPr>
        </p:nvCxnSpPr>
        <p:spPr>
          <a:xfrm flipV="1">
            <a:off x="3609340" y="3869690"/>
            <a:ext cx="1402080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3"/>
          </p:cNvCxnSpPr>
          <p:nvPr>
            <p:custDataLst>
              <p:tags r:id="rId3"/>
            </p:custDataLst>
          </p:nvPr>
        </p:nvCxnSpPr>
        <p:spPr>
          <a:xfrm>
            <a:off x="3609340" y="3874770"/>
            <a:ext cx="143192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6315710" y="282638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可以妥善存储海量待处理数据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315710" y="3679190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可以从海量数据中计算出背后的价值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315710" y="4531995"/>
            <a:ext cx="4064000" cy="30670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</a:rPr>
              <a:t>协助在各个环节中完成海量数据的传输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阿里巴巴普惠体" panose="00020600040101010101" charset="-122"/>
              <a:ea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64000" y="5115560"/>
            <a:ext cx="5260975" cy="107632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后续将学习的技术也是围绕着这三点来进行的，即：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分布式存储相关技术栈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分布式计算相关技术栈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171450" indent="-1714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</a:rPr>
              <a:t>海量数据传输相关技术栈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1"/>
      <p:bldP spid="10" grpId="1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什么是大数据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狭义上：对海量数据进行处理的软件技术体系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广义上：数字化、信息化时代的基础支撑，以数据为生活赋能</a:t>
            </a: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2. 大数据的5个主要特征</a:t>
            </a:r>
            <a:endParaRPr lang="zh-CN" altLang="en-US" sz="18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3. 大数据的核心工作：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存储：妥善保存海量待处理数据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计算：完成海量数据的价值挖掘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传输：协助各个环节的数据传输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7195" y="3462655"/>
            <a:ext cx="5218430" cy="7854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了解什么是数据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了解数据对现实生活而言有什么意义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868795" cy="4258945"/>
          </a:xfrm>
        </p:spPr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400">
                <a:sym typeface="+mn-ea"/>
              </a:rPr>
              <a:t>大数据：</a:t>
            </a:r>
            <a:endParaRPr lang="zh-CN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狭义上：对海量数据进行处理的软件技术体系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>
                <a:sym typeface="+mn-ea"/>
              </a:rPr>
              <a:t>广义上：数字化、信息化时代的基础支撑，以数据为生活赋能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我们后续学习的大数据相关内容，你们认为是狭义上的还是广义上的？</a:t>
            </a: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endParaRPr lang="zh-CN" altLang="en-US" sz="1400"/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学习狭义上的大数据软件技术体系</a:t>
            </a:r>
            <a:endParaRPr lang="zh-CN" altLang="en-US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在工作中为广义上的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  <a:sym typeface="+mn-ea"/>
              </a:rPr>
              <a:t>数字化、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信息化时代，添砖加瓦</a:t>
            </a:r>
            <a:endParaRPr lang="zh-CN" altLang="en-US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26355" y="6978650"/>
            <a:ext cx="4064000" cy="21399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学的是技术、直面的是生活。</a:t>
            </a:r>
            <a:r>
              <a:rPr lang="en-US" altLang="zh-CN" sz="800" dirty="0">
                <a:solidFill>
                  <a:schemeClr val="bg1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</a:rPr>
              <a:t>T_T</a:t>
            </a:r>
            <a:endParaRPr lang="en-US" altLang="zh-CN" sz="800" dirty="0">
              <a:solidFill>
                <a:schemeClr val="bg1">
                  <a:lumMod val="75000"/>
                </a:schemeClr>
              </a:solidFill>
              <a:latin typeface="方正手绘简体_准" panose="02000000000000000000" charset="-122"/>
              <a:ea typeface="方正手绘简体_准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24294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en-US" alt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了解常见的大数据技术框架及其负责的场景</a:t>
            </a:r>
            <a:endParaRPr lang="zh-CN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大数据主体上分成如下三大核心工作</a:t>
            </a:r>
            <a:r>
              <a:rPr lang="zh-CN" altLang="en-US"/>
              <a:t>体系。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779905" y="353949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79905" y="268605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1779905" y="43929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10565" y="276987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3"/>
          </p:cNvCxnSpPr>
          <p:nvPr/>
        </p:nvCxnSpPr>
        <p:spPr>
          <a:xfrm flipV="1">
            <a:off x="1779905" y="2867660"/>
            <a:ext cx="1500505" cy="897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5" idx="3"/>
          </p:cNvCxnSpPr>
          <p:nvPr>
            <p:custDataLst>
              <p:tags r:id="rId2"/>
            </p:custDataLst>
          </p:nvPr>
        </p:nvCxnSpPr>
        <p:spPr>
          <a:xfrm flipV="1">
            <a:off x="1779905" y="3760470"/>
            <a:ext cx="1402080" cy="5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5" idx="3"/>
          </p:cNvCxnSpPr>
          <p:nvPr>
            <p:custDataLst>
              <p:tags r:id="rId3"/>
            </p:custDataLst>
          </p:nvPr>
        </p:nvCxnSpPr>
        <p:spPr>
          <a:xfrm>
            <a:off x="1779905" y="3765550"/>
            <a:ext cx="1431925" cy="8089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17135" y="3582035"/>
            <a:ext cx="497967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egular" panose="00020600040101010101" charset="-122"/>
                <a:ea typeface="Alibaba PuHuiTi Regular" panose="00020600040101010101" charset="-122"/>
              </a:rPr>
              <a:t>大数据软件生态，也基本上围绕着三大工作体系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Alibaba PuHuiTi Regular" panose="00020600040101010101" charset="-122"/>
              <a:ea typeface="Alibaba PuHuiTi Regular" panose="00020600040101010101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数据存储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Hadoop - HDFS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框架内的组件</a:t>
            </a:r>
            <a:r>
              <a:rPr lang="en-US" altLang="zh-CN"/>
              <a:t>HDFS</a:t>
            </a:r>
            <a:r>
              <a:rPr lang="zh-CN" altLang="en-US"/>
              <a:t>是大数据体系中</a:t>
            </a:r>
            <a:r>
              <a:rPr lang="zh-CN" altLang="en-US"/>
              <a:t>使用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最为广泛的分布式存储</a:t>
            </a:r>
            <a:r>
              <a:rPr lang="zh-CN" altLang="en-US"/>
              <a:t>技术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HBase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HBase</a:t>
            </a:r>
            <a:r>
              <a:rPr lang="zh-CN" altLang="en-US"/>
              <a:t>是大数据体系内使用非常广泛的</a:t>
            </a:r>
            <a:r>
              <a:rPr lang="en-US" altLang="zh-CN"/>
              <a:t>NoSQL KV</a:t>
            </a:r>
            <a:r>
              <a:rPr lang="zh-CN" altLang="en-US"/>
              <a:t>型数据库</a:t>
            </a:r>
            <a:r>
              <a:rPr lang="zh-CN" altLang="en-US"/>
              <a:t>技术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HBase</a:t>
            </a:r>
            <a:r>
              <a:rPr lang="zh-CN" altLang="en-US"/>
              <a:t>是基于</a:t>
            </a:r>
            <a:r>
              <a:rPr lang="en-US" altLang="zh-CN"/>
              <a:t>HDFS</a:t>
            </a:r>
            <a:r>
              <a:rPr lang="zh-CN" altLang="en-US"/>
              <a:t>之上构建</a:t>
            </a:r>
            <a:r>
              <a:rPr lang="zh-CN" altLang="en-US"/>
              <a:t>的。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HDFS"/>
          <p:cNvPicPr>
            <a:picLocks noChangeAspect="1"/>
          </p:cNvPicPr>
          <p:nvPr/>
        </p:nvPicPr>
        <p:blipFill>
          <a:blip r:embed="rId4"/>
          <a:srcRect l="13422" t="20626" r="11831" b="8788"/>
          <a:stretch>
            <a:fillRect/>
          </a:stretch>
        </p:blipFill>
        <p:spPr>
          <a:xfrm>
            <a:off x="1062355" y="2642870"/>
            <a:ext cx="2498725" cy="7937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35950" y="294068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355" y="5078730"/>
            <a:ext cx="1760220" cy="449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数据存储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KUDU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Kudu</a:t>
            </a:r>
            <a:r>
              <a:rPr lang="zh-CN" altLang="en-US"/>
              <a:t>同样为大数据体系中使用较多的分布式存储</a:t>
            </a:r>
            <a:r>
              <a:rPr lang="zh-CN" altLang="en-US"/>
              <a:t>引擎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云平台存储组件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除此以外，各大云平台厂商也有相应的大数据存储组件，</a:t>
            </a:r>
            <a:r>
              <a:rPr lang="zh-CN" altLang="en-US"/>
              <a:t>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阿里云的</a:t>
            </a:r>
            <a:r>
              <a:rPr lang="en-US" altLang="zh-CN"/>
              <a:t>OSS</a:t>
            </a:r>
            <a:r>
              <a:rPr lang="zh-CN" altLang="en-US"/>
              <a:t>、</a:t>
            </a:r>
            <a:r>
              <a:rPr lang="en-US" altLang="zh-CN"/>
              <a:t>UCloud</a:t>
            </a:r>
            <a:r>
              <a:rPr lang="zh-CN" altLang="en-US"/>
              <a:t>的</a:t>
            </a:r>
            <a:r>
              <a:rPr lang="en-US" altLang="zh-CN"/>
              <a:t>US3</a:t>
            </a:r>
            <a:r>
              <a:rPr lang="zh-CN" altLang="en-US"/>
              <a:t>、</a:t>
            </a:r>
            <a:r>
              <a:rPr lang="en-US" altLang="zh-CN"/>
              <a:t>AWS</a:t>
            </a:r>
            <a:r>
              <a:rPr lang="zh-CN" altLang="en-US"/>
              <a:t>的</a:t>
            </a:r>
            <a:r>
              <a:rPr lang="en-US" altLang="zh-CN"/>
              <a:t>S3</a:t>
            </a:r>
            <a:r>
              <a:rPr lang="zh-CN" altLang="en-US"/>
              <a:t>、金山云的</a:t>
            </a:r>
            <a:r>
              <a:rPr lang="en-US" altLang="zh-CN"/>
              <a:t>KS3</a:t>
            </a:r>
            <a:r>
              <a:rPr lang="zh-CN" altLang="en-US"/>
              <a:t>等等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950" y="294068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070" y="2626360"/>
            <a:ext cx="1344295" cy="97028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计算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Hadoop - </a:t>
            </a:r>
            <a:r>
              <a:rPr lang="en-US" altLang="zh-CN"/>
              <a:t>MapReduce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的</a:t>
            </a:r>
            <a:r>
              <a:rPr lang="en-US" altLang="zh-CN"/>
              <a:t>MapReduce</a:t>
            </a:r>
            <a:r>
              <a:rPr lang="zh-CN" altLang="en-US"/>
              <a:t>组件是最早一代的大数据分布式计算引擎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对大数据的发展做出了卓越的贡献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Hive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Hive</a:t>
            </a:r>
            <a:r>
              <a:rPr lang="zh-CN" altLang="en-US"/>
              <a:t>是一款以</a:t>
            </a:r>
            <a:r>
              <a:rPr lang="en-US" altLang="zh-CN"/>
              <a:t>SQL</a:t>
            </a:r>
            <a:r>
              <a:rPr lang="zh-CN" altLang="en-US"/>
              <a:t>为要开发语言</a:t>
            </a:r>
            <a:r>
              <a:rPr lang="zh-CN" altLang="en-US"/>
              <a:t>的分布式计算框架。其底层使用了</a:t>
            </a:r>
            <a:r>
              <a:rPr lang="en-US" altLang="zh-CN"/>
              <a:t>Hadoop</a:t>
            </a: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zh-CN" altLang="en-US"/>
              <a:t>的</a:t>
            </a:r>
            <a:r>
              <a:rPr lang="en-US" altLang="zh-CN"/>
              <a:t>MapReduce</a:t>
            </a:r>
            <a:r>
              <a:rPr lang="zh-CN" altLang="en-US"/>
              <a:t>技术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Apache Hive</a:t>
            </a:r>
            <a:r>
              <a:rPr lang="zh-CN" altLang="en-US"/>
              <a:t>至今仍活跃在大数据一线，被许多公司使用。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315" y="378142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45" y="2592705"/>
            <a:ext cx="1506220" cy="518160"/>
          </a:xfrm>
          <a:prstGeom prst="rect">
            <a:avLst/>
          </a:prstGeom>
        </p:spPr>
      </p:pic>
      <p:pic>
        <p:nvPicPr>
          <p:cNvPr id="8" name="图片 7" descr="E:\Downloads\kisspng-apache-hive-apache-hadoop-big-data-apache-spark-ap-5af468a58c1f15.461233401525967013574.png"/>
          <p:cNvPicPr/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6" r="25087"/>
          <a:stretch>
            <a:fillRect/>
          </a:stretch>
        </p:blipFill>
        <p:spPr bwMode="auto">
          <a:xfrm>
            <a:off x="1083945" y="4626610"/>
            <a:ext cx="619125" cy="598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</a:t>
            </a:r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计算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Spark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Spark</a:t>
            </a:r>
            <a:r>
              <a:rPr lang="zh-CN" altLang="en-US"/>
              <a:t>是目前全球范围内最火热的分布式内存计算</a:t>
            </a:r>
            <a:r>
              <a:rPr lang="zh-CN" altLang="en-US"/>
              <a:t>引擎。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是大数据体系中的明星计算</a:t>
            </a:r>
            <a:r>
              <a:rPr lang="zh-CN" altLang="en-US"/>
              <a:t>产品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Flink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Flink</a:t>
            </a:r>
            <a:r>
              <a:rPr lang="zh-CN" altLang="en-US"/>
              <a:t>同样也是一款明星级的大数据分布式内存计算引擎。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特别是在实时计算（流计算）领域，</a:t>
            </a:r>
            <a:r>
              <a:rPr lang="en-US" altLang="zh-CN"/>
              <a:t>Flink</a:t>
            </a:r>
            <a:r>
              <a:rPr lang="zh-CN" altLang="en-US"/>
              <a:t>占据了大多数的国内市场。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5315" y="3781425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Spark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915" y="2609215"/>
            <a:ext cx="933450" cy="5016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4626610"/>
            <a:ext cx="974725" cy="502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数据传输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Kafka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Kafka</a:t>
            </a:r>
            <a:r>
              <a:rPr lang="zh-CN" altLang="en-US"/>
              <a:t>是一款分布式的消息系统，可以完成海量规模的数据传输</a:t>
            </a:r>
            <a:r>
              <a:rPr lang="zh-CN" altLang="en-US"/>
              <a:t>工作。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Apache Kafka</a:t>
            </a:r>
            <a:r>
              <a:rPr lang="zh-CN" altLang="en-US"/>
              <a:t>在大数据领域也是明星</a:t>
            </a:r>
            <a:r>
              <a:rPr lang="zh-CN" altLang="en-US"/>
              <a:t>产品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Pulsar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Pulsar</a:t>
            </a:r>
            <a:r>
              <a:rPr lang="zh-CN" altLang="en-US"/>
              <a:t>同样是一款分布式的消息</a:t>
            </a:r>
            <a:r>
              <a:rPr lang="zh-CN" altLang="en-US"/>
              <a:t>系统。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在大数据领域同样有非常多的</a:t>
            </a:r>
            <a:r>
              <a:rPr lang="zh-CN" altLang="en-US"/>
              <a:t>使用者。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9760" y="4626610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" y="2602230"/>
            <a:ext cx="856615" cy="4127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4282440"/>
            <a:ext cx="1706245" cy="344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大数据软件生态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 sz="2000">
                <a:latin typeface="PingFang SC Regular" panose="020B0400000000000000" charset="-122"/>
                <a:ea typeface="PingFang SC Regular" panose="020B0400000000000000" charset="-122"/>
              </a:rPr>
              <a:t>数据传输</a:t>
            </a:r>
            <a:endParaRPr lang="zh-CN" altLang="en-US" sz="2000">
              <a:latin typeface="PingFang SC Regular" panose="020B0400000000000000" charset="-122"/>
              <a:ea typeface="PingFang SC Regular" panose="020B04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Flume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Flume</a:t>
            </a:r>
            <a:r>
              <a:rPr lang="zh-CN" altLang="en-US"/>
              <a:t>是一款流式数据采集工具，可以从非常多的数据源中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完成数据采集传输的任务。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Apache </a:t>
            </a:r>
            <a:r>
              <a:rPr lang="en-US" altLang="zh-CN"/>
              <a:t>Sqoop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>
              <a:buFont typeface="Arial" panose="020B0604020202020204" pitchFamily="34" charset="0"/>
            </a:pPr>
            <a:r>
              <a:rPr lang="en-US" altLang="zh-CN"/>
              <a:t>Apache Sqoop</a:t>
            </a:r>
            <a:r>
              <a:rPr lang="zh-CN" altLang="en-US"/>
              <a:t>是一款</a:t>
            </a:r>
            <a:r>
              <a:rPr lang="en-US" altLang="zh-CN"/>
              <a:t>ETL</a:t>
            </a:r>
            <a:r>
              <a:rPr lang="zh-CN" altLang="en-US"/>
              <a:t>工具，可以协助大数据体系和关系型数据库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之间进行数据传输。</a:t>
            </a:r>
            <a:endParaRPr lang="en-US" altLang="zh-CN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722110" y="377317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数据计算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22110" y="291973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数据存储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"/>
            </p:custDataLst>
          </p:nvPr>
        </p:nvSpPr>
        <p:spPr>
          <a:xfrm>
            <a:off x="6722110" y="4626610"/>
            <a:ext cx="4064000" cy="36830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幼圆" panose="02010509060101010101" charset="-122"/>
                <a:ea typeface="幼圆" panose="02010509060101010101" charset="-122"/>
              </a:rPr>
              <a:t>数据传输</a:t>
            </a:r>
            <a:endParaRPr lang="zh-CN" altLang="en-US" dirty="0">
              <a:solidFill>
                <a:srgbClr val="FF0000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0340340" y="2919730"/>
            <a:ext cx="1069340" cy="1991360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大</a:t>
            </a:r>
            <a:endParaRPr lang="zh-CN" altLang="en-US"/>
          </a:p>
          <a:p>
            <a:pPr algn="ctr"/>
            <a:r>
              <a:rPr lang="zh-CN" altLang="en-US"/>
              <a:t>数</a:t>
            </a:r>
            <a:endParaRPr lang="zh-CN" altLang="en-US"/>
          </a:p>
          <a:p>
            <a:pPr algn="ctr"/>
            <a:r>
              <a:rPr lang="zh-CN" altLang="en-US"/>
              <a:t>据</a:t>
            </a:r>
            <a:endParaRPr lang="zh-CN" altLang="en-US"/>
          </a:p>
          <a:p>
            <a:pPr algn="ctr"/>
            <a:r>
              <a:rPr lang="zh-CN" altLang="en-US"/>
              <a:t>核</a:t>
            </a:r>
            <a:endParaRPr lang="zh-CN" altLang="en-US"/>
          </a:p>
          <a:p>
            <a:pPr algn="ctr"/>
            <a:r>
              <a:rPr lang="zh-CN" altLang="en-US"/>
              <a:t>心</a:t>
            </a:r>
            <a:endParaRPr lang="zh-CN" altLang="en-US"/>
          </a:p>
          <a:p>
            <a:pPr algn="ctr"/>
            <a:r>
              <a:rPr lang="zh-CN" altLang="en-US"/>
              <a:t>工</a:t>
            </a:r>
            <a:endParaRPr lang="zh-CN" altLang="en-US"/>
          </a:p>
          <a:p>
            <a:pPr algn="ctr"/>
            <a:r>
              <a:rPr lang="zh-CN" altLang="en-US"/>
              <a:t>作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15" idx="1"/>
          </p:cNvCxnSpPr>
          <p:nvPr/>
        </p:nvCxnSpPr>
        <p:spPr>
          <a:xfrm flipH="1" flipV="1">
            <a:off x="9312910" y="3110865"/>
            <a:ext cx="1027430" cy="8045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>
            <p:custDataLst>
              <p:tags r:id="rId2"/>
            </p:custDataLst>
          </p:nvPr>
        </p:nvCxnSpPr>
        <p:spPr>
          <a:xfrm flipH="1">
            <a:off x="9281160" y="3915410"/>
            <a:ext cx="1041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>
            <p:custDataLst>
              <p:tags r:id="rId3"/>
            </p:custDataLst>
          </p:nvPr>
        </p:nvCxnSpPr>
        <p:spPr>
          <a:xfrm flipH="1">
            <a:off x="9366250" y="3915410"/>
            <a:ext cx="974090" cy="853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8239760" y="4626610"/>
            <a:ext cx="1028065" cy="351155"/>
          </a:xfrm>
          <a:prstGeom prst="rect">
            <a:avLst/>
          </a:prstGeom>
          <a:noFill/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640" y="2519680"/>
            <a:ext cx="853440" cy="8534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640" y="4768850"/>
            <a:ext cx="1130300" cy="334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数据是</a:t>
            </a:r>
            <a:r>
              <a:t>什么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进入</a:t>
            </a:r>
            <a:r>
              <a:rPr lang="en-US" altLang="zh-CN"/>
              <a:t>21</a:t>
            </a:r>
            <a:r>
              <a:rPr lang="zh-CN" altLang="en-US"/>
              <a:t>世纪，我们的生活就迈入了"数据</a:t>
            </a:r>
            <a:r>
              <a:rPr lang="zh-CN" altLang="en-US"/>
              <a:t>时代"</a:t>
            </a:r>
            <a:endParaRPr lang="zh-CN" altLang="en-US"/>
          </a:p>
          <a:p>
            <a:r>
              <a:rPr lang="zh-CN" altLang="en-US"/>
              <a:t>作为</a:t>
            </a:r>
            <a:r>
              <a:rPr lang="en-US" altLang="zh-CN"/>
              <a:t>21</a:t>
            </a:r>
            <a:r>
              <a:rPr lang="zh-CN" altLang="en-US"/>
              <a:t>世纪的新青年，"数据"一词经常</a:t>
            </a:r>
            <a:r>
              <a:rPr lang="zh-CN" altLang="en-US"/>
              <a:t>出现。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945" y="2658745"/>
            <a:ext cx="4486275" cy="29959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167120" y="2658745"/>
            <a:ext cx="4297680" cy="36830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数据无时无刻的在影响着我们的现实生活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阿里巴巴和七个小矮人" panose="00000500000000000000" charset="-122"/>
              <a:ea typeface="阿里巴巴和七个小矮人" panose="00000500000000000000" charset="-122"/>
              <a:sym typeface="阿里巴巴和七个小矮人" panose="00000500000000000000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7120" y="3125470"/>
            <a:ext cx="3117850" cy="645160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什么是数据？</a:t>
            </a:r>
            <a:endParaRPr lang="zh-CN" altLang="en-US" dirty="0">
              <a:solidFill>
                <a:srgbClr val="FF0000"/>
              </a:solidFill>
              <a:latin typeface="阿里巴巴和七个小矮人" panose="00000500000000000000" charset="-122"/>
              <a:ea typeface="阿里巴巴和七个小矮人" panose="00000500000000000000" charset="-122"/>
              <a:sym typeface="阿里巴巴和七个小矮人" panose="00000500000000000000" charset="-122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  <a:latin typeface="阿里巴巴和七个小矮人" panose="00000500000000000000" charset="-122"/>
                <a:ea typeface="阿里巴巴和七个小矮人" panose="00000500000000000000" charset="-122"/>
                <a:sym typeface="阿里巴巴和七个小矮人" panose="00000500000000000000" charset="-122"/>
              </a:rPr>
              <a:t>数据又如何影响现实生活？</a:t>
            </a:r>
            <a:endParaRPr lang="zh-CN" altLang="en-US" dirty="0">
              <a:solidFill>
                <a:srgbClr val="FF0000"/>
              </a:solidFill>
              <a:latin typeface="阿里巴巴和七个小矮人" panose="00000500000000000000" charset="-122"/>
              <a:ea typeface="阿里巴巴和七个小矮人" panose="00000500000000000000" charset="-122"/>
              <a:sym typeface="阿里巴巴和七个小矮人" panose="00000500000000000000" charset="-122"/>
            </a:endParaRPr>
          </a:p>
        </p:txBody>
      </p:sp>
      <p:pic>
        <p:nvPicPr>
          <p:cNvPr id="7" name="图片 6" descr="播仔素材库【1】01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20" y="3869055"/>
            <a:ext cx="1334770" cy="13347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5" grpId="1"/>
      <p:bldP spid="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大数据软件生态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大数据体系内的软件种类还是非常多的。在后续的学习中我们都能够逐步的接触到</a:t>
            </a:r>
            <a:r>
              <a:rPr lang="zh-CN" altLang="en-US"/>
              <a:t>它们。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10" y="2264400"/>
            <a:ext cx="7450458" cy="4204498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 sz="1800"/>
              <a:t>1</a:t>
            </a:r>
            <a:r>
              <a:rPr lang="zh-CN" altLang="en-US" sz="1800"/>
              <a:t>. 大数据的核心工作：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存储：妥善保存海量待处理数据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计算：完成海量数据的价值挖掘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传输：协助各个环节的数据传输</a:t>
            </a:r>
            <a:endParaRPr lang="zh-CN" altLang="en-US" sz="1400"/>
          </a:p>
          <a:p>
            <a:pPr marL="0" algn="l">
              <a:buNone/>
            </a:pPr>
            <a:r>
              <a:rPr lang="zh-CN" altLang="en-US" sz="1800"/>
              <a:t>2. 大数据软件生态</a:t>
            </a:r>
            <a:endParaRPr lang="zh-CN" alt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存储：</a:t>
            </a:r>
            <a:r>
              <a:rPr lang="en-US" altLang="zh-CN" sz="1400"/>
              <a:t>Apache Hadoop HDFS</a:t>
            </a:r>
            <a:r>
              <a:rPr lang="zh-CN" altLang="en-US" sz="1400"/>
              <a:t>、</a:t>
            </a:r>
            <a:r>
              <a:rPr lang="en-US" altLang="zh-CN" sz="1400"/>
              <a:t>Apache HBase</a:t>
            </a:r>
            <a:r>
              <a:rPr lang="zh-CN" altLang="en-US" sz="1400"/>
              <a:t>、</a:t>
            </a:r>
            <a:r>
              <a:rPr lang="en-US" altLang="zh-CN" sz="1400"/>
              <a:t>Apache Kudu</a:t>
            </a:r>
            <a:r>
              <a:rPr lang="zh-CN" altLang="en-US" sz="1400"/>
              <a:t>、</a:t>
            </a:r>
            <a:r>
              <a:rPr lang="zh-CN" altLang="en-US" sz="1400"/>
              <a:t>云平台</a:t>
            </a:r>
            <a:endParaRPr lang="zh-CN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计算：</a:t>
            </a:r>
            <a:r>
              <a:rPr lang="en-US" altLang="zh-CN" sz="1400"/>
              <a:t>Apache Hadoop MapReduce</a:t>
            </a:r>
            <a:r>
              <a:rPr lang="zh-CN" altLang="en-US" sz="1400"/>
              <a:t>、</a:t>
            </a:r>
            <a:r>
              <a:rPr lang="en-US" altLang="zh-CN" sz="1400"/>
              <a:t>Apache Spark</a:t>
            </a:r>
            <a:r>
              <a:rPr lang="zh-CN" altLang="en-US" sz="1400"/>
              <a:t>、</a:t>
            </a:r>
            <a:r>
              <a:rPr lang="en-US" altLang="zh-CN" sz="1400"/>
              <a:t>Apache </a:t>
            </a:r>
            <a:r>
              <a:rPr lang="en-US" altLang="zh-CN" sz="1400"/>
              <a:t>Flink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传输：</a:t>
            </a:r>
            <a:r>
              <a:rPr lang="en-US" altLang="zh-CN" sz="1400"/>
              <a:t>Apache Kafka</a:t>
            </a:r>
            <a:r>
              <a:rPr lang="zh-CN" altLang="en-US" sz="1400"/>
              <a:t>、</a:t>
            </a:r>
            <a:r>
              <a:rPr lang="en-US" altLang="zh-CN" sz="1400"/>
              <a:t>Apache Pulsar</a:t>
            </a:r>
            <a:r>
              <a:rPr lang="zh-CN" altLang="en-US" sz="1400"/>
              <a:t>、</a:t>
            </a:r>
            <a:r>
              <a:rPr lang="en-US" altLang="zh-CN" sz="1400"/>
              <a:t>Apache Flume</a:t>
            </a:r>
            <a:r>
              <a:rPr lang="zh-CN" altLang="en-US" sz="1400"/>
              <a:t>、</a:t>
            </a:r>
            <a:r>
              <a:rPr lang="en-US" altLang="zh-CN" sz="1400"/>
              <a:t>Apache </a:t>
            </a:r>
            <a:r>
              <a:rPr lang="en-US" altLang="zh-CN" sz="1400"/>
              <a:t>Sqoop</a:t>
            </a:r>
            <a:endParaRPr lang="en-US" altLang="zh-CN" sz="14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126355" y="1436370"/>
            <a:ext cx="6868795" cy="4258945"/>
          </a:xfrm>
        </p:spPr>
        <p:txBody>
          <a:bodyPr/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大数据软件生态中，软件的名称都有：</a:t>
            </a:r>
            <a:r>
              <a:rPr lang="en-US" altLang="zh-CN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  <a:endParaRPr lang="en-US" altLang="zh-CN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  <a:p>
            <a:pPr marL="0" indent="0">
              <a:buNone/>
            </a:pPr>
            <a:r>
              <a:rPr lang="en-US" altLang="zh-CN" sz="2800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  <a:r>
              <a:rPr lang="zh-CN" altLang="en-US" sz="2800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是什么？</a:t>
            </a:r>
            <a:endParaRPr lang="zh-CN" altLang="en-US" sz="2800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同学们可以课后打开百度搜索一下：</a:t>
            </a:r>
            <a:r>
              <a:rPr lang="en-US" altLang="zh-CN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Apache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软件基金会</a:t>
            </a: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一词</a:t>
            </a:r>
            <a:endParaRPr lang="zh-CN" altLang="en-US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  <a:p>
            <a:pPr marL="0" indent="0">
              <a:buNone/>
            </a:pPr>
            <a:r>
              <a:rPr lang="zh-CN" altLang="en-US">
                <a:solidFill>
                  <a:srgbClr val="FF0000"/>
                </a:solidFill>
                <a:effectLst/>
                <a:latin typeface="幼圆" panose="02010509060101010101" charset="-122"/>
                <a:ea typeface="幼圆" panose="02010509060101010101" charset="-122"/>
              </a:rPr>
              <a:t>作为扩展了解哦</a:t>
            </a:r>
            <a:endParaRPr lang="zh-CN" altLang="en-US">
              <a:solidFill>
                <a:srgbClr val="FF0000"/>
              </a:solidFill>
              <a:effectLst/>
              <a:latin typeface="幼圆" panose="02010509060101010101" charset="-122"/>
              <a:ea typeface="幼圆" panose="0201050906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383476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en-US" alt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</a:t>
            </a:r>
            <a:r>
              <a:rPr lang="zh-CN" altLang="en-US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Apache 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框架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了解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的发展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什么是</a:t>
            </a:r>
            <a:r>
              <a:rPr lang="en-US" altLang="zh-CN"/>
              <a:t>Hadoop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Hadoop</a:t>
            </a:r>
            <a:r>
              <a:rPr lang="zh-CN" altLang="en-US"/>
              <a:t>是</a:t>
            </a:r>
            <a:r>
              <a:rPr lang="en-US" altLang="zh-CN"/>
              <a:t>Apache</a:t>
            </a:r>
            <a:r>
              <a:rPr lang="zh-CN" altLang="en-US"/>
              <a:t>软件基金会下的顶级开源项目，用以</a:t>
            </a:r>
            <a:r>
              <a:rPr lang="zh-CN" altLang="en-US"/>
              <a:t>提供：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分布式数据</a:t>
            </a:r>
            <a:r>
              <a:rPr lang="zh-CN" altLang="en-US"/>
              <a:t>存储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分布式数据</a:t>
            </a:r>
            <a:r>
              <a:rPr lang="zh-CN" altLang="en-US"/>
              <a:t>计算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分布式资源</a:t>
            </a:r>
            <a:r>
              <a:rPr lang="zh-CN" altLang="en-US"/>
              <a:t>调度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为一体的整体解决</a:t>
            </a:r>
            <a:r>
              <a:rPr lang="zh-CN" altLang="en-US"/>
              <a:t>方案。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en-US" altLang="zh-CN"/>
              <a:t>Apache Hadoop</a:t>
            </a:r>
            <a:r>
              <a:rPr lang="zh-CN" altLang="en-US"/>
              <a:t>是典型的分布式软件框架，可以部署在</a:t>
            </a:r>
            <a:r>
              <a:rPr lang="en-US" altLang="zh-CN"/>
              <a:t>1</a:t>
            </a:r>
            <a:r>
              <a:rPr lang="zh-CN" altLang="en-US"/>
              <a:t>台乃至成千上万台服务器节点上</a:t>
            </a:r>
            <a:r>
              <a:rPr lang="zh-CN" altLang="en-US"/>
              <a:t>协同工作。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个人或企业可以借助</a:t>
            </a:r>
            <a:r>
              <a:rPr lang="en-US" altLang="zh-CN"/>
              <a:t>Hadoop</a:t>
            </a:r>
            <a:r>
              <a:rPr lang="zh-CN" altLang="en-US"/>
              <a:t>构建大规模服务器集群，完成海量数据的存储和</a:t>
            </a:r>
            <a:r>
              <a:rPr lang="zh-CN" altLang="en-US"/>
              <a:t>计算。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7463155" y="2581275"/>
            <a:ext cx="3568700" cy="9017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为什么学习</a:t>
            </a:r>
            <a:r>
              <a:rPr lang="en-US" altLang="zh-CN"/>
              <a:t>Hadoop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219575"/>
          </a:xfrm>
        </p:spPr>
        <p:txBody>
          <a:bodyPr/>
          <a:p>
            <a:r>
              <a:rPr lang="zh-CN" altLang="en-US"/>
              <a:t>近</a:t>
            </a:r>
            <a:r>
              <a:rPr lang="en-US" altLang="zh-CN"/>
              <a:t>10</a:t>
            </a:r>
            <a:r>
              <a:rPr lang="zh-CN" altLang="en-US"/>
              <a:t>年来，大数据技术体系一词一直和</a:t>
            </a:r>
            <a:r>
              <a:rPr lang="en-US" altLang="zh-CN"/>
              <a:t>Hadoop</a:t>
            </a:r>
            <a:r>
              <a:rPr lang="zh-CN" altLang="en-US"/>
              <a:t>是划上等号的，提起大数据技术基本就是在提及</a:t>
            </a:r>
            <a:r>
              <a:rPr lang="en-US" altLang="zh-CN"/>
              <a:t>Hadoop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随着近些年的发展，越来越多的新技术框架的出现，给大数据技术体系带来了丰富的生态，但是拥有元老地位的</a:t>
            </a:r>
            <a:r>
              <a:rPr lang="en-US" altLang="zh-CN"/>
              <a:t>Hadoop</a:t>
            </a:r>
            <a:r>
              <a:rPr lang="zh-CN" altLang="en-US"/>
              <a:t>依旧非常</a:t>
            </a:r>
            <a:r>
              <a:rPr lang="zh-CN" altLang="en-US"/>
              <a:t>重要。</a:t>
            </a:r>
            <a:endParaRPr lang="zh-CN" altLang="en-US"/>
          </a:p>
          <a:p>
            <a:r>
              <a:rPr lang="zh-CN" altLang="en-US"/>
              <a:t>为什么学习</a:t>
            </a:r>
            <a:r>
              <a:rPr lang="en-US" altLang="zh-CN"/>
              <a:t>Hadoop</a:t>
            </a:r>
            <a:r>
              <a:rPr lang="zh-CN" altLang="en-US"/>
              <a:t>有如下几个至关重要的</a:t>
            </a:r>
            <a:r>
              <a:rPr lang="zh-CN" altLang="en-US"/>
              <a:t>原因：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是最早的一批大数据技术框架，在市面上拥有极高的占有率和庞大的用户</a:t>
            </a:r>
            <a:r>
              <a:rPr lang="zh-CN" altLang="en-US"/>
              <a:t>群体。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在大数据体系内，技术难度相对较低，非常适合作为大数据学习的入门</a:t>
            </a:r>
            <a:r>
              <a:rPr lang="zh-CN" altLang="en-US"/>
              <a:t>技术栈。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所以，学习</a:t>
            </a:r>
            <a:r>
              <a:rPr lang="en-US" altLang="zh-CN">
                <a:solidFill>
                  <a:srgbClr val="FF0000"/>
                </a:solidFill>
              </a:rPr>
              <a:t>Hadoop</a:t>
            </a:r>
            <a:r>
              <a:rPr lang="zh-CN" altLang="en-US">
                <a:solidFill>
                  <a:srgbClr val="FF0000"/>
                </a:solidFill>
              </a:rPr>
              <a:t>不仅仅因为其适合入门，同时也可以为大数据学习打下良好的基础。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Hadoop</a:t>
            </a:r>
            <a:r>
              <a:t>的</a:t>
            </a:r>
            <a:r>
              <a:t>功能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通常意义上，</a:t>
            </a:r>
            <a:r>
              <a:rPr lang="en-US" altLang="zh-CN"/>
              <a:t>Hadoop</a:t>
            </a:r>
            <a:r>
              <a:rPr lang="zh-CN" altLang="en-US"/>
              <a:t>是一个整体，其内部还会细分为三个功能组件，分别</a:t>
            </a:r>
            <a:r>
              <a:rPr lang="zh-CN" altLang="en-US"/>
              <a:t>是：</a:t>
            </a:r>
            <a:endParaRPr lang="zh-CN" altLang="en-US"/>
          </a:p>
        </p:txBody>
      </p:sp>
      <p:sp>
        <p:nvSpPr>
          <p:cNvPr id="74" name="圆角矩形 73"/>
          <p:cNvSpPr/>
          <p:nvPr>
            <p:custDataLst>
              <p:tags r:id="rId1"/>
            </p:custDataLst>
          </p:nvPr>
        </p:nvSpPr>
        <p:spPr>
          <a:xfrm>
            <a:off x="4417695" y="282638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>
            <p:custDataLst>
              <p:tags r:id="rId2"/>
            </p:custDataLst>
          </p:nvPr>
        </p:nvSpPr>
        <p:spPr>
          <a:xfrm>
            <a:off x="4591050" y="290893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HDFS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  <a:endParaRPr lang="zh-CN" altLang="en-US" sz="1400" kern="0" spc="100">
              <a:solidFill>
                <a:srgbClr val="FFFFFF"/>
              </a:solidFill>
              <a:uFillTx/>
              <a:latin typeface="MiSans Demibold" panose="00000700000000000000" charset="-122"/>
              <a:ea typeface="MiSans Demibold" panose="00000700000000000000" charset="-122"/>
              <a:sym typeface="微软雅黑" panose="020B0503020204020204" pitchFamily="34" charset="-122"/>
            </a:endParaRPr>
          </a:p>
        </p:txBody>
      </p:sp>
      <p:sp>
        <p:nvSpPr>
          <p:cNvPr id="76" name="右箭头 75"/>
          <p:cNvSpPr/>
          <p:nvPr>
            <p:custDataLst>
              <p:tags r:id="rId3"/>
            </p:custDataLst>
          </p:nvPr>
        </p:nvSpPr>
        <p:spPr>
          <a:xfrm>
            <a:off x="6266180" y="288163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78" name="1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13880" y="2813050"/>
            <a:ext cx="2657475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HDFS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内的分布式存储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组件</a:t>
            </a:r>
            <a:endParaRPr lang="zh-CN" altLang="en-US" sz="120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iSans" panose="00000500000000000000" charset="-122"/>
              <a:ea typeface="MiSans" panose="00000500000000000000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可以构建分布式文件系统用于数据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存储</a:t>
            </a:r>
            <a:endParaRPr lang="zh-CN" altLang="en-US" sz="120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iSans" panose="00000500000000000000" charset="-122"/>
              <a:ea typeface="MiSans" panose="00000500000000000000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圆角矩形 82"/>
          <p:cNvSpPr/>
          <p:nvPr>
            <p:custDataLst>
              <p:tags r:id="rId5"/>
            </p:custDataLst>
          </p:nvPr>
        </p:nvSpPr>
        <p:spPr>
          <a:xfrm>
            <a:off x="4407535" y="368744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>
            <p:custDataLst>
              <p:tags r:id="rId6"/>
            </p:custDataLst>
          </p:nvPr>
        </p:nvSpPr>
        <p:spPr>
          <a:xfrm>
            <a:off x="4281170" y="3774440"/>
            <a:ext cx="184086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MapReduce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  <a:endParaRPr lang="zh-CN" altLang="en-US" sz="1400" kern="0" spc="100">
              <a:solidFill>
                <a:srgbClr val="FFFFFF"/>
              </a:solidFill>
              <a:uFillTx/>
              <a:latin typeface="MiSans Demibold" panose="00000700000000000000" charset="-122"/>
              <a:ea typeface="MiSans Demibold" panose="00000700000000000000" charset="-122"/>
              <a:sym typeface="微软雅黑" panose="020B0503020204020204" pitchFamily="34" charset="-122"/>
            </a:endParaRPr>
          </a:p>
        </p:txBody>
      </p:sp>
      <p:sp>
        <p:nvSpPr>
          <p:cNvPr id="85" name="右箭头 84"/>
          <p:cNvSpPr/>
          <p:nvPr>
            <p:custDataLst>
              <p:tags r:id="rId7"/>
            </p:custDataLst>
          </p:nvPr>
        </p:nvSpPr>
        <p:spPr>
          <a:xfrm>
            <a:off x="6266180" y="374269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86" name="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6913880" y="3674110"/>
            <a:ext cx="265811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MapReduce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内分布式计算组件。提供编程接口供用户开发分布式计算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程序</a:t>
            </a:r>
            <a:endParaRPr lang="zh-CN" altLang="en-US" sz="120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iSans" panose="00000500000000000000" charset="-122"/>
              <a:ea typeface="MiSans" panose="00000500000000000000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圆角矩形 88"/>
          <p:cNvSpPr/>
          <p:nvPr>
            <p:custDataLst>
              <p:tags r:id="rId9"/>
            </p:custDataLst>
          </p:nvPr>
        </p:nvSpPr>
        <p:spPr>
          <a:xfrm>
            <a:off x="4417695" y="4548505"/>
            <a:ext cx="1630680" cy="481330"/>
          </a:xfrm>
          <a:prstGeom prst="roundRect">
            <a:avLst>
              <a:gd name="adj" fmla="val 50000"/>
            </a:avLst>
          </a:prstGeom>
          <a:gradFill>
            <a:gsLst>
              <a:gs pos="99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>
            <p:custDataLst>
              <p:tags r:id="rId10"/>
            </p:custDataLst>
          </p:nvPr>
        </p:nvSpPr>
        <p:spPr>
          <a:xfrm>
            <a:off x="4591050" y="4631055"/>
            <a:ext cx="12846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YARN</a:t>
            </a:r>
            <a:r>
              <a:rPr lang="zh-CN" altLang="en-US" sz="1400" kern="0" spc="100">
                <a:solidFill>
                  <a:srgbClr val="FFFFFF"/>
                </a:solidFill>
                <a:uFillTx/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组件</a:t>
            </a:r>
            <a:endParaRPr lang="zh-CN" altLang="en-US" sz="1400" kern="0" spc="100">
              <a:solidFill>
                <a:srgbClr val="FFFFFF"/>
              </a:solidFill>
              <a:uFillTx/>
              <a:latin typeface="MiSans Demibold" panose="00000700000000000000" charset="-122"/>
              <a:ea typeface="MiSans Demibold" panose="00000700000000000000" charset="-122"/>
              <a:sym typeface="微软雅黑" panose="020B0503020204020204" pitchFamily="34" charset="-122"/>
            </a:endParaRPr>
          </a:p>
        </p:txBody>
      </p:sp>
      <p:sp>
        <p:nvSpPr>
          <p:cNvPr id="91" name="右箭头 90"/>
          <p:cNvSpPr/>
          <p:nvPr>
            <p:custDataLst>
              <p:tags r:id="rId11"/>
            </p:custDataLst>
          </p:nvPr>
        </p:nvSpPr>
        <p:spPr>
          <a:xfrm>
            <a:off x="6266180" y="4603750"/>
            <a:ext cx="429895" cy="370205"/>
          </a:xfrm>
          <a:prstGeom prst="rightArrow">
            <a:avLst/>
          </a:prstGeom>
          <a:gradFill>
            <a:gsLst>
              <a:gs pos="3000">
                <a:srgbClr val="376FFF">
                  <a:lumMod val="60000"/>
                  <a:lumOff val="40000"/>
                  <a:alpha val="0"/>
                </a:srgbClr>
              </a:gs>
              <a:gs pos="50000">
                <a:srgbClr val="376FFF">
                  <a:lumMod val="60000"/>
                  <a:lumOff val="40000"/>
                  <a:alpha val="80000"/>
                </a:srgbClr>
              </a:gs>
              <a:gs pos="100000">
                <a:srgbClr val="376FFF"/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92" name="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913880" y="4535170"/>
            <a:ext cx="2658110" cy="830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 defTabSz="1216025"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defTabSz="12160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YARN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是</a:t>
            </a:r>
            <a:r>
              <a:rPr lang="en-US" altLang="zh-CN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Hadoop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内分布式资源调度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组件。</a:t>
            </a:r>
            <a:endParaRPr lang="zh-CN" altLang="en-US" sz="120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iSans" panose="00000500000000000000" charset="-122"/>
              <a:ea typeface="MiSans" panose="00000500000000000000" charset="-122"/>
              <a:cs typeface="微软雅黑" panose="020B0503020204020204" pitchFamily="34" charset="-122"/>
              <a:sym typeface="Arial" panose="020B0604020202020204" pitchFamily="34" charset="0"/>
            </a:endParaRPr>
          </a:p>
          <a:p>
            <a:pPr marL="0" marR="0" lvl="0" indent="0" algn="l" defTabSz="121602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可供用户整体调度大规模集群的资源</a:t>
            </a:r>
            <a:r>
              <a:rPr lang="zh-CN" altLang="en-US" sz="120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MiSans" panose="00000500000000000000" charset="-122"/>
                <a:ea typeface="MiSans" panose="00000500000000000000" charset="-122"/>
                <a:cs typeface="微软雅黑" panose="020B0503020204020204" pitchFamily="34" charset="-122"/>
                <a:sym typeface="Arial" panose="020B0604020202020204" pitchFamily="34" charset="0"/>
              </a:rPr>
              <a:t>使用。</a:t>
            </a:r>
            <a:endParaRPr lang="zh-CN" altLang="en-US" sz="120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  <a:latin typeface="MiSans" panose="00000500000000000000" charset="-122"/>
              <a:ea typeface="MiSans" panose="00000500000000000000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椭圆 3"/>
          <p:cNvSpPr/>
          <p:nvPr>
            <p:custDataLst>
              <p:tags r:id="rId13"/>
            </p:custDataLst>
          </p:nvPr>
        </p:nvSpPr>
        <p:spPr>
          <a:xfrm>
            <a:off x="666115" y="2288540"/>
            <a:ext cx="3279140" cy="3279140"/>
          </a:xfrm>
          <a:prstGeom prst="ellipse">
            <a:avLst/>
          </a:prstGeom>
          <a:noFill/>
          <a:ln w="12700" cap="flat" cmpd="sng" algn="ctr">
            <a:gradFill>
              <a:gsLst>
                <a:gs pos="17000">
                  <a:srgbClr val="376FFF">
                    <a:alpha val="0"/>
                  </a:srgbClr>
                </a:gs>
                <a:gs pos="0">
                  <a:srgbClr val="376FFF">
                    <a:lumMod val="60000"/>
                    <a:lumOff val="40000"/>
                  </a:srgbClr>
                </a:gs>
              </a:gsLst>
              <a:lin ang="10800000" scaled="1"/>
            </a:gradFill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>
            <a:defPPr>
              <a:defRPr lang="zh-CN">
                <a:solidFill>
                  <a:srgbClr val="FFFFFF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9144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2pPr>
            <a:lvl3pPr marL="18288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3pPr>
            <a:lvl4pPr marL="27432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4pPr>
            <a:lvl5pPr marL="36576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5pPr>
            <a:lvl6pPr marL="45720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6pPr>
            <a:lvl7pPr marL="54864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7pPr>
            <a:lvl8pPr marL="64008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8pPr>
            <a:lvl9pPr marL="7315200" algn="l" defTabSz="1828800" rtl="0" eaLnBrk="1" latinLnBrk="0" hangingPunct="1">
              <a:defRPr sz="3600" kern="12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 sz="1600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>
            <p:custDataLst>
              <p:tags r:id="rId14"/>
            </p:custDataLst>
          </p:nvPr>
        </p:nvSpPr>
        <p:spPr>
          <a:xfrm>
            <a:off x="3662045" y="4747895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>
            <p:custDataLst>
              <p:tags r:id="rId15"/>
            </p:custDataLst>
          </p:nvPr>
        </p:nvSpPr>
        <p:spPr>
          <a:xfrm>
            <a:off x="3662045" y="3037205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>
            <p:custDataLst>
              <p:tags r:id="rId16"/>
            </p:custDataLst>
          </p:nvPr>
        </p:nvSpPr>
        <p:spPr>
          <a:xfrm>
            <a:off x="815340" y="2437765"/>
            <a:ext cx="2980690" cy="2980690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10000"/>
                </a:srgbClr>
              </a:gs>
              <a:gs pos="100000">
                <a:srgbClr val="376FFF">
                  <a:alpha val="10000"/>
                </a:srgbClr>
              </a:gs>
            </a:gsLst>
            <a:lin ang="27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2" name="椭圆 21"/>
          <p:cNvSpPr/>
          <p:nvPr>
            <p:custDataLst>
              <p:tags r:id="rId17"/>
            </p:custDataLst>
          </p:nvPr>
        </p:nvSpPr>
        <p:spPr>
          <a:xfrm>
            <a:off x="958850" y="2581275"/>
            <a:ext cx="2693035" cy="2693035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15000"/>
                </a:srgbClr>
              </a:gs>
              <a:gs pos="100000">
                <a:srgbClr val="376FFF">
                  <a:alpha val="15000"/>
                </a:srgbClr>
              </a:gs>
            </a:gsLst>
            <a:lin ang="27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>
            <p:custDataLst>
              <p:tags r:id="rId18"/>
            </p:custDataLst>
          </p:nvPr>
        </p:nvSpPr>
        <p:spPr>
          <a:xfrm>
            <a:off x="1122045" y="2744470"/>
            <a:ext cx="2367280" cy="2367280"/>
          </a:xfrm>
          <a:prstGeom prst="ellipse">
            <a:avLst/>
          </a:prstGeom>
          <a:gradFill flip="none">
            <a:gsLst>
              <a:gs pos="0">
                <a:srgbClr val="376FFF">
                  <a:lumMod val="60000"/>
                  <a:lumOff val="40000"/>
                  <a:alpha val="20000"/>
                </a:srgbClr>
              </a:gs>
              <a:gs pos="100000">
                <a:srgbClr val="376FFF">
                  <a:alpha val="2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4" name="椭圆 23"/>
          <p:cNvSpPr/>
          <p:nvPr>
            <p:custDataLst>
              <p:tags r:id="rId19"/>
            </p:custDataLst>
          </p:nvPr>
        </p:nvSpPr>
        <p:spPr>
          <a:xfrm>
            <a:off x="1281430" y="2903855"/>
            <a:ext cx="2047875" cy="2047875"/>
          </a:xfrm>
          <a:prstGeom prst="ellipse">
            <a:avLst/>
          </a:prstGeom>
          <a:gradFill>
            <a:gsLst>
              <a:gs pos="98000">
                <a:srgbClr val="376FFF"/>
              </a:gs>
              <a:gs pos="0">
                <a:srgbClr val="376FFF">
                  <a:lumMod val="60000"/>
                  <a:lumOff val="40000"/>
                </a:srgbClr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>
            <p:custDataLst>
              <p:tags r:id="rId20"/>
            </p:custDataLst>
          </p:nvPr>
        </p:nvSpPr>
        <p:spPr>
          <a:xfrm>
            <a:off x="1316990" y="3584575"/>
            <a:ext cx="19773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rgbClr val="FFFFFF"/>
                </a:solidFill>
                <a:latin typeface="MiSans Demibold" panose="00000700000000000000" charset="-122"/>
                <a:ea typeface="MiSans Demibold" panose="00000700000000000000" charset="-122"/>
                <a:sym typeface="微软雅黑" panose="020B0503020204020204" pitchFamily="34" charset="-122"/>
              </a:rPr>
              <a:t>Hadoop</a:t>
            </a:r>
            <a:endParaRPr lang="en-US" altLang="zh-CN" sz="2400">
              <a:solidFill>
                <a:srgbClr val="FFFFFF"/>
              </a:solidFill>
              <a:latin typeface="MiSans Demibold" panose="00000700000000000000" charset="-122"/>
              <a:ea typeface="MiSans Demibold" panose="00000700000000000000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>
            <p:custDataLst>
              <p:tags r:id="rId21"/>
            </p:custDataLst>
          </p:nvPr>
        </p:nvSpPr>
        <p:spPr>
          <a:xfrm>
            <a:off x="3907790" y="3887470"/>
            <a:ext cx="81280" cy="81280"/>
          </a:xfrm>
          <a:prstGeom prst="ellipse">
            <a:avLst/>
          </a:prstGeom>
          <a:gradFill>
            <a:gsLst>
              <a:gs pos="0">
                <a:srgbClr val="376FFF">
                  <a:lumMod val="60000"/>
                  <a:lumOff val="40000"/>
                </a:srgbClr>
              </a:gs>
              <a:gs pos="100000">
                <a:srgbClr val="376FFF"/>
              </a:gs>
            </a:gsLst>
            <a:lin ang="27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cs typeface="江城圆体 400W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58595" y="5681345"/>
            <a:ext cx="920305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所以，我们会说</a:t>
            </a:r>
            <a:r>
              <a:rPr lang="en-US" altLang="zh-CN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Hadoop</a:t>
            </a: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是一个集合了：</a:t>
            </a:r>
            <a:r>
              <a:rPr lang="zh-CN" altLang="en-US" sz="24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存储、计算、资源调度</a:t>
            </a:r>
            <a:r>
              <a:rPr lang="zh-CN" altLang="en-US" sz="1600" dirty="0">
                <a:solidFill>
                  <a:srgbClr val="FF0000"/>
                </a:solidFill>
                <a:latin typeface="方正兰亭黑_GBK" panose="02000000000000000000" charset="-122"/>
                <a:ea typeface="方正兰亭黑_GBK" panose="02000000000000000000" charset="-122"/>
                <a:cs typeface="方正兰亭黑_GBK" panose="02000000000000000000" charset="-122"/>
              </a:rPr>
              <a:t>为一体的大数据分布式框架</a:t>
            </a:r>
            <a:endParaRPr lang="zh-CN" altLang="en-US" sz="1600" dirty="0">
              <a:solidFill>
                <a:srgbClr val="FF0000"/>
              </a:solidFill>
              <a:latin typeface="方正兰亭黑_GBK" panose="02000000000000000000" charset="-122"/>
              <a:ea typeface="方正兰亭黑_GBK" panose="02000000000000000000" charset="-122"/>
              <a:cs typeface="方正兰亭黑_GBK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Hadoop</a:t>
            </a:r>
            <a:r>
              <a:rPr smtClean="0"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+mn-ea"/>
              </a:rPr>
              <a:t>发展</a:t>
            </a:r>
            <a:endParaRPr lang="zh-CN" altLang="en-US"/>
          </a:p>
        </p:txBody>
      </p:sp>
      <p:sp>
        <p:nvSpPr>
          <p:cNvPr id="4" name="文本占位符 1"/>
          <p:cNvSpPr>
            <a:spLocks noGrp="1"/>
          </p:cNvSpPr>
          <p:nvPr/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zh-CN" altLang="en-US" sz="1400" b="0" i="0" kern="12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 smtClean="0"/>
              <a:t>Hadoop</a:t>
            </a:r>
            <a:r>
              <a:rPr lang="zh-CN" altLang="en-US" b="1" dirty="0" smtClean="0"/>
              <a:t>创始人：</a:t>
            </a:r>
            <a:r>
              <a:rPr lang="en-US" altLang="zh-CN" b="1" dirty="0">
                <a:solidFill>
                  <a:srgbClr val="C00000"/>
                </a:solidFill>
              </a:rPr>
              <a:t>Doug </a:t>
            </a:r>
            <a:r>
              <a:rPr lang="en-US" altLang="zh-CN" b="1" dirty="0" smtClean="0">
                <a:solidFill>
                  <a:srgbClr val="C00000"/>
                </a:solidFill>
              </a:rPr>
              <a:t>Cutting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r>
              <a:rPr lang="en-US" altLang="zh-CN" b="1" dirty="0"/>
              <a:t>Hadoop</a:t>
            </a:r>
            <a:r>
              <a:rPr lang="zh-CN" altLang="en-US" b="1" dirty="0"/>
              <a:t>起源于</a:t>
            </a:r>
            <a:r>
              <a:rPr lang="en-US" altLang="zh-CN" b="1" dirty="0"/>
              <a:t>Apache Lucene</a:t>
            </a:r>
            <a:r>
              <a:rPr lang="zh-CN" altLang="en-US" b="1" dirty="0"/>
              <a:t>子项目：</a:t>
            </a:r>
            <a:r>
              <a:rPr lang="en-US" altLang="zh-CN" b="1" dirty="0"/>
              <a:t>Nutch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dirty="0"/>
              <a:t>   </a:t>
            </a:r>
            <a:r>
              <a:rPr lang="en-US" altLang="zh-CN" dirty="0" smtClean="0"/>
              <a:t> Nutch</a:t>
            </a:r>
            <a:r>
              <a:rPr lang="zh-CN" altLang="en-US" dirty="0"/>
              <a:t>的设计目标是构建一个大型的全网</a:t>
            </a:r>
            <a:r>
              <a:rPr lang="zh-CN" altLang="en-US" dirty="0" smtClean="0"/>
              <a:t>搜索引擎。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遇到瓶颈：如何</a:t>
            </a:r>
            <a:r>
              <a:rPr lang="zh-CN" altLang="en-US" dirty="0"/>
              <a:t>解决数十亿网页的存储和索引</a:t>
            </a:r>
            <a:r>
              <a:rPr lang="zh-CN" altLang="en-US" dirty="0" smtClean="0"/>
              <a:t>问题</a:t>
            </a:r>
            <a:endParaRPr lang="en-US" altLang="zh-CN" dirty="0" smtClean="0"/>
          </a:p>
          <a:p>
            <a:r>
              <a:rPr lang="en-US" altLang="zh-CN" b="1" dirty="0">
                <a:solidFill>
                  <a:srgbClr val="C00000"/>
                </a:solidFill>
              </a:rPr>
              <a:t>Google</a:t>
            </a:r>
            <a:r>
              <a:rPr lang="zh-CN" altLang="en-US" b="1" dirty="0">
                <a:solidFill>
                  <a:srgbClr val="C00000"/>
                </a:solidFill>
              </a:rPr>
              <a:t>三篇论文</a:t>
            </a:r>
            <a:endParaRPr lang="en-US" altLang="zh-CN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《The Google file system》</a:t>
            </a:r>
            <a:r>
              <a:rPr lang="zh-CN" altLang="en-US" dirty="0" smtClean="0"/>
              <a:t>：谷歌分布式文件系统</a:t>
            </a:r>
            <a:r>
              <a:rPr lang="en-US" altLang="zh-CN" dirty="0" smtClean="0"/>
              <a:t>GFS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《MapReduce: Simpliﬁed Data Processing on Large Clusters》</a:t>
            </a:r>
            <a:r>
              <a:rPr lang="zh-CN" altLang="en-US" dirty="0" smtClean="0"/>
              <a:t>：谷歌分布式计算框架</a:t>
            </a:r>
            <a:r>
              <a:rPr lang="en-US" altLang="zh-CN" dirty="0" smtClean="0"/>
              <a:t>MapReduce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   《Bigtable: A Distributed Storage System for Structured Data》</a:t>
            </a:r>
            <a:r>
              <a:rPr lang="zh-CN" altLang="en-US" dirty="0" smtClean="0"/>
              <a:t>：谷歌结构化数据存储系统</a:t>
            </a:r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42" name="Picture 2" descr="http://img.mp.itc.cn/upload/20170718/3eac14356dbe4fa3b7c40f2d1c7daf7f_th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7960" y="1048869"/>
            <a:ext cx="2826957" cy="2443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en-US" altLang="zh-CN"/>
              <a:t>Hadoop</a:t>
            </a:r>
            <a:r>
              <a:t>发展</a:t>
            </a:r>
          </a:p>
        </p:txBody>
      </p:sp>
      <p:cxnSp>
        <p:nvCxnSpPr>
          <p:cNvPr id="61" name="直接连接符 60"/>
          <p:cNvCxnSpPr/>
          <p:nvPr>
            <p:custDataLst>
              <p:tags r:id="rId1"/>
            </p:custDataLst>
          </p:nvPr>
        </p:nvCxnSpPr>
        <p:spPr>
          <a:xfrm flipV="1">
            <a:off x="5064760" y="2131060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47" name="直接连接符 46"/>
          <p:cNvCxnSpPr/>
          <p:nvPr>
            <p:custDataLst>
              <p:tags r:id="rId2"/>
            </p:custDataLst>
          </p:nvPr>
        </p:nvCxnSpPr>
        <p:spPr>
          <a:xfrm flipV="1">
            <a:off x="1311275" y="2131060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cxnSp>
        <p:nvCxnSpPr>
          <p:cNvPr id="41" name="直接连接符 40"/>
          <p:cNvCxnSpPr/>
          <p:nvPr>
            <p:custDataLst>
              <p:tags r:id="rId3"/>
            </p:custDataLst>
          </p:nvPr>
        </p:nvCxnSpPr>
        <p:spPr>
          <a:xfrm>
            <a:off x="342900" y="3981450"/>
            <a:ext cx="11655425" cy="0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45" name="文本框 44"/>
          <p:cNvSpPr txBox="1"/>
          <p:nvPr>
            <p:custDataLst>
              <p:tags r:id="rId4"/>
            </p:custDataLst>
          </p:nvPr>
        </p:nvSpPr>
        <p:spPr>
          <a:xfrm>
            <a:off x="1502410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开源搜索引擎框架雏形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诞生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46" name="圆角矩形 45"/>
          <p:cNvSpPr/>
          <p:nvPr>
            <p:custDataLst>
              <p:tags r:id="rId5"/>
            </p:custDataLst>
          </p:nvPr>
        </p:nvSpPr>
        <p:spPr>
          <a:xfrm>
            <a:off x="771525" y="164592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6096E6">
                  <a:alpha val="100000"/>
                </a:srgbClr>
              </a:gs>
              <a:gs pos="100000">
                <a:srgbClr val="6096E6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48" name="椭圆 47"/>
          <p:cNvSpPr/>
          <p:nvPr>
            <p:custDataLst>
              <p:tags r:id="rId6"/>
            </p:custDataLst>
          </p:nvPr>
        </p:nvSpPr>
        <p:spPr>
          <a:xfrm>
            <a:off x="1273175" y="3933825"/>
            <a:ext cx="75565" cy="75565"/>
          </a:xfrm>
          <a:prstGeom prst="ellipse">
            <a:avLst/>
          </a:prstGeom>
          <a:solidFill>
            <a:srgbClr val="6096E6">
              <a:lumMod val="40000"/>
              <a:lumOff val="60000"/>
            </a:srgbClr>
          </a:solidFill>
          <a:ln w="6350" cap="flat" cmpd="sng" algn="ctr">
            <a:solidFill>
              <a:srgbClr val="6096E6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49" name="文本框 48"/>
          <p:cNvSpPr txBox="1"/>
          <p:nvPr>
            <p:custDataLst>
              <p:tags r:id="rId7"/>
            </p:custDataLst>
          </p:nvPr>
        </p:nvSpPr>
        <p:spPr>
          <a:xfrm>
            <a:off x="772795" y="1694180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2002</a:t>
            </a:r>
            <a:endParaRPr lang="en-US" altLang="zh-CN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55" name="椭圆 54"/>
          <p:cNvSpPr/>
          <p:nvPr>
            <p:custDataLst>
              <p:tags r:id="rId8"/>
            </p:custDataLst>
          </p:nvPr>
        </p:nvSpPr>
        <p:spPr>
          <a:xfrm>
            <a:off x="5031105" y="3933825"/>
            <a:ext cx="75565" cy="75565"/>
          </a:xfrm>
          <a:prstGeom prst="ellipse">
            <a:avLst/>
          </a:prstGeom>
          <a:solidFill>
            <a:srgbClr val="56CA95">
              <a:lumMod val="40000"/>
              <a:lumOff val="60000"/>
            </a:srgbClr>
          </a:solidFill>
          <a:ln w="6350" cap="flat" cmpd="sng" algn="ctr">
            <a:solidFill>
              <a:srgbClr val="56CA95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0" name="圆角矩形 59"/>
          <p:cNvSpPr/>
          <p:nvPr>
            <p:custDataLst>
              <p:tags r:id="rId9"/>
            </p:custDataLst>
          </p:nvPr>
        </p:nvSpPr>
        <p:spPr>
          <a:xfrm>
            <a:off x="4511675" y="165735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6CA95"/>
              </a:gs>
              <a:gs pos="100000">
                <a:srgbClr val="56CA9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2" name="文本框 61"/>
          <p:cNvSpPr txBox="1"/>
          <p:nvPr>
            <p:custDataLst>
              <p:tags r:id="rId10"/>
            </p:custDataLst>
          </p:nvPr>
        </p:nvSpPr>
        <p:spPr>
          <a:xfrm>
            <a:off x="5241925" y="234632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l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雏形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>
            <p:custDataLst>
              <p:tags r:id="rId11"/>
            </p:custDataLst>
          </p:nvPr>
        </p:nvSpPr>
        <p:spPr>
          <a:xfrm>
            <a:off x="5245100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基于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论文的内容，使用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Java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完成了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框架的初版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开发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>
            <p:custDataLst>
              <p:tags r:id="rId12"/>
            </p:custDataLst>
          </p:nvPr>
        </p:nvSpPr>
        <p:spPr>
          <a:xfrm>
            <a:off x="4511675" y="171005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2006</a:t>
            </a:r>
            <a:endParaRPr lang="en-US" altLang="zh-CN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66" name="圆角矩形 65"/>
          <p:cNvSpPr/>
          <p:nvPr>
            <p:custDataLst>
              <p:tags r:id="rId13"/>
            </p:custDataLst>
          </p:nvPr>
        </p:nvSpPr>
        <p:spPr>
          <a:xfrm>
            <a:off x="283527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58B6E5"/>
              </a:gs>
              <a:gs pos="100000">
                <a:srgbClr val="58B6E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67" name="直接连接符 66"/>
          <p:cNvCxnSpPr/>
          <p:nvPr>
            <p:custDataLst>
              <p:tags r:id="rId14"/>
            </p:custDataLst>
          </p:nvPr>
        </p:nvCxnSpPr>
        <p:spPr>
          <a:xfrm flipV="1">
            <a:off x="3375025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68" name="椭圆 67"/>
          <p:cNvSpPr/>
          <p:nvPr>
            <p:custDataLst>
              <p:tags r:id="rId15"/>
            </p:custDataLst>
          </p:nvPr>
        </p:nvSpPr>
        <p:spPr>
          <a:xfrm>
            <a:off x="3336925" y="3952875"/>
            <a:ext cx="75565" cy="75565"/>
          </a:xfrm>
          <a:prstGeom prst="ellipse">
            <a:avLst/>
          </a:prstGeom>
          <a:solidFill>
            <a:srgbClr val="58B6E5">
              <a:lumMod val="40000"/>
              <a:lumOff val="60000"/>
            </a:srgbClr>
          </a:solidFill>
          <a:ln w="6350" cap="flat" cmpd="sng" algn="ctr">
            <a:solidFill>
              <a:srgbClr val="58B6E5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6"/>
            </p:custDataLst>
          </p:nvPr>
        </p:nvSpPr>
        <p:spPr>
          <a:xfrm>
            <a:off x="631190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r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论文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17"/>
            </p:custDataLst>
          </p:nvPr>
        </p:nvSpPr>
        <p:spPr>
          <a:xfrm>
            <a:off x="631190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Google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发布了《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GFS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》《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MapReduce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》相关分布式存储和计算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论文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8"/>
            </p:custDataLst>
          </p:nvPr>
        </p:nvSpPr>
        <p:spPr>
          <a:xfrm>
            <a:off x="283464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2004</a:t>
            </a:r>
            <a:endParaRPr lang="en-US" altLang="zh-CN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73" name="圆角矩形 72"/>
          <p:cNvSpPr/>
          <p:nvPr>
            <p:custDataLst>
              <p:tags r:id="rId19"/>
            </p:custDataLst>
          </p:nvPr>
        </p:nvSpPr>
        <p:spPr>
          <a:xfrm>
            <a:off x="657542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FBA55"/>
              </a:gs>
              <a:gs pos="100000">
                <a:srgbClr val="FFBA55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74" name="直接连接符 73"/>
          <p:cNvCxnSpPr/>
          <p:nvPr>
            <p:custDataLst>
              <p:tags r:id="rId20"/>
            </p:custDataLst>
          </p:nvPr>
        </p:nvCxnSpPr>
        <p:spPr>
          <a:xfrm flipV="1">
            <a:off x="7110730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75" name="椭圆 74"/>
          <p:cNvSpPr/>
          <p:nvPr>
            <p:custDataLst>
              <p:tags r:id="rId21"/>
            </p:custDataLst>
          </p:nvPr>
        </p:nvSpPr>
        <p:spPr>
          <a:xfrm>
            <a:off x="7072630" y="3952875"/>
            <a:ext cx="75565" cy="75565"/>
          </a:xfrm>
          <a:prstGeom prst="ellipse">
            <a:avLst/>
          </a:prstGeom>
          <a:solidFill>
            <a:srgbClr val="FFBA55">
              <a:lumMod val="40000"/>
              <a:lumOff val="60000"/>
            </a:srgbClr>
          </a:solidFill>
          <a:ln w="6350" cap="flat" cmpd="sng" algn="ctr">
            <a:solidFill>
              <a:srgbClr val="FFBA55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76" name="文本框 75"/>
          <p:cNvSpPr txBox="1"/>
          <p:nvPr>
            <p:custDataLst>
              <p:tags r:id="rId22"/>
            </p:custDataLst>
          </p:nvPr>
        </p:nvSpPr>
        <p:spPr>
          <a:xfrm>
            <a:off x="4349115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r"/>
            <a:r>
              <a:rPr lang="en-US" altLang="zh-CN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Yahoo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时代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>
            <p:custDataLst>
              <p:tags r:id="rId23"/>
            </p:custDataLst>
          </p:nvPr>
        </p:nvSpPr>
        <p:spPr>
          <a:xfrm>
            <a:off x="4349115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创始人Doug Cutting加入雅虎公司，在雅虎的支持下继续开发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项目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>
            <p:custDataLst>
              <p:tags r:id="rId24"/>
            </p:custDataLst>
          </p:nvPr>
        </p:nvSpPr>
        <p:spPr>
          <a:xfrm>
            <a:off x="657987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2006</a:t>
            </a:r>
            <a:endParaRPr lang="en-US" altLang="zh-CN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81" name="椭圆 80"/>
          <p:cNvSpPr/>
          <p:nvPr>
            <p:custDataLst>
              <p:tags r:id="rId25"/>
            </p:custDataLst>
          </p:nvPr>
        </p:nvSpPr>
        <p:spPr>
          <a:xfrm>
            <a:off x="8799195" y="3953510"/>
            <a:ext cx="75565" cy="75565"/>
          </a:xfrm>
          <a:prstGeom prst="ellipse">
            <a:avLst/>
          </a:prstGeom>
          <a:solidFill>
            <a:srgbClr val="F18870">
              <a:lumMod val="40000"/>
              <a:lumOff val="60000"/>
            </a:srgbClr>
          </a:solidFill>
          <a:ln w="6350" cap="flat" cmpd="sng" algn="ctr">
            <a:solidFill>
              <a:srgbClr val="F18870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83" name="直接连接符 82"/>
          <p:cNvCxnSpPr/>
          <p:nvPr>
            <p:custDataLst>
              <p:tags r:id="rId26"/>
            </p:custDataLst>
          </p:nvPr>
        </p:nvCxnSpPr>
        <p:spPr>
          <a:xfrm flipV="1">
            <a:off x="8832850" y="215074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84" name="圆角矩形 83"/>
          <p:cNvSpPr/>
          <p:nvPr>
            <p:custDataLst>
              <p:tags r:id="rId27"/>
            </p:custDataLst>
          </p:nvPr>
        </p:nvSpPr>
        <p:spPr>
          <a:xfrm>
            <a:off x="8279765" y="1677035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18870"/>
              </a:gs>
              <a:gs pos="100000">
                <a:srgbClr val="F18870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85" name="文本框 84"/>
          <p:cNvSpPr txBox="1"/>
          <p:nvPr>
            <p:custDataLst>
              <p:tags r:id="rId28"/>
            </p:custDataLst>
          </p:nvPr>
        </p:nvSpPr>
        <p:spPr>
          <a:xfrm>
            <a:off x="8981440" y="2346960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l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开源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>
            <p:custDataLst>
              <p:tags r:id="rId29"/>
            </p:custDataLst>
          </p:nvPr>
        </p:nvSpPr>
        <p:spPr>
          <a:xfrm>
            <a:off x="8980805" y="2778760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lnSpcReduction="20000"/>
          </a:bodyPr>
          <a:p>
            <a:pPr lvl="0" algn="l">
              <a:lnSpc>
                <a:spcPct val="130000"/>
              </a:lnSpc>
              <a:spcAft>
                <a:spcPts val="1000"/>
              </a:spcAft>
            </a:pP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贡献给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Apache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软件基金会，成为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Apache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旗下顶级开源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项目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>
            <p:custDataLst>
              <p:tags r:id="rId30"/>
            </p:custDataLst>
          </p:nvPr>
        </p:nvSpPr>
        <p:spPr>
          <a:xfrm>
            <a:off x="8279765" y="172402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87500" lnSpcReduction="10000"/>
          </a:bodyPr>
          <a:p>
            <a:pPr lvl="0" algn="ctr"/>
            <a:r>
              <a:rPr lang="en-US" altLang="zh-CN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2008</a:t>
            </a:r>
            <a:endParaRPr lang="en-US" altLang="zh-CN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89" name="圆角矩形 88"/>
          <p:cNvSpPr/>
          <p:nvPr>
            <p:custDataLst>
              <p:tags r:id="rId31"/>
            </p:custDataLst>
          </p:nvPr>
        </p:nvSpPr>
        <p:spPr>
          <a:xfrm>
            <a:off x="10342245" y="5791200"/>
            <a:ext cx="1080135" cy="49403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C5F74"/>
              </a:gs>
              <a:gs pos="100000">
                <a:srgbClr val="EC5F74">
                  <a:lumMod val="60000"/>
                  <a:lumOff val="40000"/>
                </a:srgbClr>
              </a:gs>
            </a:gsLst>
            <a:lin ang="5400000" scaled="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cxnSp>
        <p:nvCxnSpPr>
          <p:cNvPr id="90" name="直接连接符 89"/>
          <p:cNvCxnSpPr/>
          <p:nvPr>
            <p:custDataLst>
              <p:tags r:id="rId32"/>
            </p:custDataLst>
          </p:nvPr>
        </p:nvCxnSpPr>
        <p:spPr>
          <a:xfrm flipV="1">
            <a:off x="10877550" y="3988435"/>
            <a:ext cx="0" cy="1800225"/>
          </a:xfrm>
          <a:prstGeom prst="line">
            <a:avLst/>
          </a:prstGeom>
          <a:noFill/>
          <a:ln w="19050" cap="flat" cmpd="sng" algn="ctr">
            <a:solidFill>
              <a:srgbClr val="FFFFFF">
                <a:lumMod val="85000"/>
              </a:srgbClr>
            </a:solidFill>
            <a:prstDash val="solid"/>
            <a:miter lim="800000"/>
          </a:ln>
          <a:effectLst/>
        </p:spPr>
      </p:cxnSp>
      <p:sp>
        <p:nvSpPr>
          <p:cNvPr id="91" name="椭圆 90"/>
          <p:cNvSpPr/>
          <p:nvPr>
            <p:custDataLst>
              <p:tags r:id="rId33"/>
            </p:custDataLst>
          </p:nvPr>
        </p:nvSpPr>
        <p:spPr>
          <a:xfrm>
            <a:off x="10839450" y="3952875"/>
            <a:ext cx="75565" cy="75565"/>
          </a:xfrm>
          <a:prstGeom prst="ellipse">
            <a:avLst/>
          </a:prstGeom>
          <a:solidFill>
            <a:srgbClr val="FFBA55">
              <a:lumMod val="40000"/>
              <a:lumOff val="60000"/>
            </a:srgbClr>
          </a:solidFill>
          <a:ln w="6350" cap="flat" cmpd="sng" algn="ctr">
            <a:solidFill>
              <a:srgbClr val="FFBA55"/>
            </a:solidFill>
            <a:prstDash val="solid"/>
            <a:miter lim="800000"/>
          </a:ln>
          <a:effectLst/>
        </p:spPr>
        <p:txBody>
          <a:bodyPr rtlCol="0" anchor="ctr"/>
          <a:p>
            <a:pPr algn="ctr"/>
            <a:endParaRPr lang="zh-CN" altLang="en-US"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</a:endParaRPr>
          </a:p>
        </p:txBody>
      </p:sp>
      <p:sp>
        <p:nvSpPr>
          <p:cNvPr id="92" name="文本框 91"/>
          <p:cNvSpPr txBox="1"/>
          <p:nvPr>
            <p:custDataLst>
              <p:tags r:id="rId34"/>
            </p:custDataLst>
          </p:nvPr>
        </p:nvSpPr>
        <p:spPr>
          <a:xfrm>
            <a:off x="8115935" y="4482465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r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稳步</a:t>
            </a:r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发展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>
            <p:custDataLst>
              <p:tags r:id="rId35"/>
            </p:custDataLst>
          </p:nvPr>
        </p:nvSpPr>
        <p:spPr>
          <a:xfrm>
            <a:off x="8115935" y="4914265"/>
            <a:ext cx="2520000" cy="720000"/>
          </a:xfrm>
          <a:prstGeom prst="rect">
            <a:avLst/>
          </a:prstGeom>
          <a:noFill/>
        </p:spPr>
        <p:txBody>
          <a:bodyPr wrap="square" rtlCol="0">
            <a:normAutofit fontScale="80000"/>
          </a:bodyPr>
          <a:p>
            <a:pPr lvl="0" algn="r">
              <a:lnSpc>
                <a:spcPct val="130000"/>
              </a:lnSpc>
              <a:spcAft>
                <a:spcPts val="1000"/>
              </a:spcAft>
            </a:pP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从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2008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年开源以来到现在，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Hadoop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已更新到</a:t>
            </a:r>
            <a:r>
              <a:rPr lang="en-US" altLang="zh-CN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3.x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版本，成为市面上知名的大数据</a:t>
            </a:r>
            <a:r>
              <a:rPr lang="zh-CN" altLang="en-US" sz="1200" spc="150">
                <a:solidFill>
                  <a:srgbClr val="000000">
                    <a:lumMod val="50000"/>
                    <a:lumOff val="50000"/>
                  </a:srgbClr>
                </a:solidFill>
                <a:uFillTx/>
                <a:latin typeface="思源黑体 CN" panose="020B0500000000000000" charset="-122"/>
                <a:ea typeface="思源黑体 CN" panose="020B05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框架</a:t>
            </a:r>
            <a:endParaRPr lang="zh-CN" altLang="en-US" sz="1200" spc="150">
              <a:solidFill>
                <a:srgbClr val="000000">
                  <a:lumMod val="50000"/>
                  <a:lumOff val="50000"/>
                </a:srgbClr>
              </a:solidFill>
              <a:uFillTx/>
              <a:latin typeface="思源黑体 CN" panose="020B0500000000000000" charset="-122"/>
              <a:ea typeface="思源黑体 CN" panose="020B05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>
            <p:custDataLst>
              <p:tags r:id="rId36"/>
            </p:custDataLst>
          </p:nvPr>
        </p:nvSpPr>
        <p:spPr>
          <a:xfrm>
            <a:off x="10339070" y="5836285"/>
            <a:ext cx="1080000" cy="396000"/>
          </a:xfrm>
          <a:prstGeom prst="rect">
            <a:avLst/>
          </a:prstGeom>
          <a:noFill/>
        </p:spPr>
        <p:txBody>
          <a:bodyPr wrap="square" bIns="0" rtlCol="0" anchor="t" anchorCtr="0">
            <a:normAutofit fontScale="67500"/>
          </a:bodyPr>
          <a:p>
            <a:pPr lvl="0" algn="ctr"/>
            <a:r>
              <a:rPr lang="zh-CN" altLang="en-US" sz="2800" spc="300">
                <a:solidFill>
                  <a:srgbClr val="FFFFFF"/>
                </a:solidFill>
                <a:uFillTx/>
                <a:latin typeface="思源黑体 CN" panose="020B0500000000000000" charset="-122"/>
                <a:ea typeface="Source Han Sans CN Regular" panose="020B0A00000000000000" charset="-122"/>
                <a:sym typeface="微软雅黑" panose="020B0503020204020204" pitchFamily="34" charset="-122"/>
              </a:rPr>
              <a:t>至今</a:t>
            </a:r>
            <a:endParaRPr lang="zh-CN" altLang="en-US" sz="2800" spc="300">
              <a:solidFill>
                <a:srgbClr val="FFFFFF"/>
              </a:solidFill>
              <a:uFillTx/>
              <a:latin typeface="思源黑体 CN" panose="020B0500000000000000" charset="-122"/>
              <a:ea typeface="Source Han Sans CN Regular" panose="020B0A00000000000000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37"/>
            </p:custDataLst>
          </p:nvPr>
        </p:nvSpPr>
        <p:spPr>
          <a:xfrm>
            <a:off x="1502410" y="2346960"/>
            <a:ext cx="2520000" cy="432000"/>
          </a:xfrm>
          <a:prstGeom prst="rect">
            <a:avLst/>
          </a:prstGeom>
          <a:noFill/>
        </p:spPr>
        <p:txBody>
          <a:bodyPr wrap="square" bIns="0" rtlCol="0" anchor="ctr" anchorCtr="0">
            <a:normAutofit/>
          </a:bodyPr>
          <a:p>
            <a:pPr lvl="0" algn="l"/>
            <a:r>
              <a:rPr lang="zh-CN" altLang="en-US" b="1" spc="300">
                <a:solidFill>
                  <a:srgbClr val="000000">
                    <a:lumMod val="75000"/>
                    <a:lumOff val="25000"/>
                  </a:srgbClr>
                </a:solidFill>
                <a:uFillTx/>
                <a:latin typeface="思源黑体 CN Bold" panose="020B0800000000000000" charset="-122"/>
                <a:ea typeface="思源黑体 CN Bold" panose="020B0800000000000000" charset="-122"/>
                <a:cs typeface="思源黑体 CN" panose="020B0500000000000000" charset="-122"/>
                <a:sym typeface="微软雅黑" panose="020B0503020204020204" pitchFamily="34" charset="-122"/>
              </a:rPr>
              <a:t>Nutch</a:t>
            </a:r>
            <a:endParaRPr lang="zh-CN" altLang="en-US" b="1" spc="300">
              <a:solidFill>
                <a:srgbClr val="000000">
                  <a:lumMod val="75000"/>
                  <a:lumOff val="25000"/>
                </a:srgbClr>
              </a:solidFill>
              <a:uFillTx/>
              <a:latin typeface="思源黑体 CN Bold" panose="020B0800000000000000" charset="-122"/>
              <a:ea typeface="思源黑体 CN Bold" panose="020B0800000000000000" charset="-122"/>
              <a:cs typeface="思源黑体 CN" panose="020B0500000000000000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数据是</a:t>
            </a:r>
            <a:r>
              <a:rPr lang="zh-CN" altLang="en-US"/>
              <a:t>什么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数据：一种可以被鉴别的对客观事件进行记录的符号。</a:t>
            </a:r>
            <a:endParaRPr lang="zh-CN" altLang="en-US"/>
          </a:p>
          <a:p>
            <a:r>
              <a:rPr lang="zh-CN" altLang="en-US"/>
              <a:t>简单来说就是：对人类的行为及产生的事件的</a:t>
            </a:r>
            <a:r>
              <a:rPr lang="zh-CN" altLang="en-US"/>
              <a:t>一种记录。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我们无时无刻都在产生</a:t>
            </a:r>
            <a:r>
              <a:rPr lang="zh-CN" altLang="en-US"/>
              <a:t>数据：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4974" t="25443" r="15703" b="18828"/>
          <a:stretch>
            <a:fillRect/>
          </a:stretch>
        </p:blipFill>
        <p:spPr>
          <a:xfrm>
            <a:off x="1988820" y="3866515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9326" t="13843" r="34588" b="26435"/>
          <a:stretch>
            <a:fillRect/>
          </a:stretch>
        </p:blipFill>
        <p:spPr>
          <a:xfrm>
            <a:off x="3797300" y="3866515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860" y="386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2945" y="3874770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5474" t="8611" r="23292" b="5120"/>
          <a:stretch>
            <a:fillRect/>
          </a:stretch>
        </p:blipFill>
        <p:spPr>
          <a:xfrm>
            <a:off x="8599805" y="3874770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197100" y="528574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81755" y="533717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35930" y="528574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30415" y="528574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8394700" y="528574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25" name="Freeform 46"/>
          <p:cNvSpPr/>
          <p:nvPr/>
        </p:nvSpPr>
        <p:spPr bwMode="auto">
          <a:xfrm>
            <a:off x="2553509" y="2006390"/>
            <a:ext cx="3257787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49504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6" name="Freeform 46"/>
          <p:cNvSpPr/>
          <p:nvPr/>
        </p:nvSpPr>
        <p:spPr bwMode="auto">
          <a:xfrm>
            <a:off x="6438717" y="2006390"/>
            <a:ext cx="3255664" cy="3665541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76200">
            <a:solidFill>
              <a:srgbClr val="AD2B26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 pitchFamily="2" charset="0"/>
            </a:endParaRPr>
          </a:p>
        </p:txBody>
      </p:sp>
      <p:sp>
        <p:nvSpPr>
          <p:cNvPr id="27" name="Freeform 5"/>
          <p:cNvSpPr/>
          <p:nvPr/>
        </p:nvSpPr>
        <p:spPr bwMode="auto">
          <a:xfrm>
            <a:off x="1187958" y="3006662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49504F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开源社区版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28" name="Freeform 5"/>
          <p:cNvSpPr/>
          <p:nvPr/>
        </p:nvSpPr>
        <p:spPr bwMode="auto">
          <a:xfrm>
            <a:off x="9135841" y="3019404"/>
            <a:ext cx="1936833" cy="1722338"/>
          </a:xfrm>
          <a:custGeom>
            <a:avLst/>
            <a:gdLst>
              <a:gd name="T0" fmla="*/ 145 w 477"/>
              <a:gd name="T1" fmla="*/ 0 h 423"/>
              <a:gd name="T2" fmla="*/ 331 w 477"/>
              <a:gd name="T3" fmla="*/ 0 h 423"/>
              <a:gd name="T4" fmla="*/ 375 w 477"/>
              <a:gd name="T5" fmla="*/ 25 h 423"/>
              <a:gd name="T6" fmla="*/ 468 w 477"/>
              <a:gd name="T7" fmla="*/ 186 h 423"/>
              <a:gd name="T8" fmla="*/ 468 w 477"/>
              <a:gd name="T9" fmla="*/ 237 h 423"/>
              <a:gd name="T10" fmla="*/ 375 w 477"/>
              <a:gd name="T11" fmla="*/ 398 h 423"/>
              <a:gd name="T12" fmla="*/ 331 w 477"/>
              <a:gd name="T13" fmla="*/ 423 h 423"/>
              <a:gd name="T14" fmla="*/ 146 w 477"/>
              <a:gd name="T15" fmla="*/ 423 h 423"/>
              <a:gd name="T16" fmla="*/ 101 w 477"/>
              <a:gd name="T17" fmla="*/ 398 h 423"/>
              <a:gd name="T18" fmla="*/ 55 w 477"/>
              <a:gd name="T19" fmla="*/ 317 h 423"/>
              <a:gd name="T20" fmla="*/ 9 w 477"/>
              <a:gd name="T21" fmla="*/ 237 h 423"/>
              <a:gd name="T22" fmla="*/ 9 w 477"/>
              <a:gd name="T23" fmla="*/ 186 h 423"/>
              <a:gd name="T24" fmla="*/ 101 w 477"/>
              <a:gd name="T25" fmla="*/ 25 h 423"/>
              <a:gd name="T26" fmla="*/ 145 w 477"/>
              <a:gd name="T27" fmla="*/ 0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77" h="423">
                <a:moveTo>
                  <a:pt x="145" y="0"/>
                </a:moveTo>
                <a:cubicBezTo>
                  <a:pt x="207" y="0"/>
                  <a:pt x="269" y="0"/>
                  <a:pt x="331" y="0"/>
                </a:cubicBezTo>
                <a:cubicBezTo>
                  <a:pt x="349" y="1"/>
                  <a:pt x="366" y="10"/>
                  <a:pt x="375" y="25"/>
                </a:cubicBezTo>
                <a:cubicBezTo>
                  <a:pt x="406" y="79"/>
                  <a:pt x="437" y="132"/>
                  <a:pt x="468" y="186"/>
                </a:cubicBezTo>
                <a:cubicBezTo>
                  <a:pt x="476" y="202"/>
                  <a:pt x="477" y="221"/>
                  <a:pt x="468" y="237"/>
                </a:cubicBezTo>
                <a:cubicBezTo>
                  <a:pt x="375" y="398"/>
                  <a:pt x="375" y="398"/>
                  <a:pt x="375" y="398"/>
                </a:cubicBezTo>
                <a:cubicBezTo>
                  <a:pt x="366" y="413"/>
                  <a:pt x="349" y="423"/>
                  <a:pt x="331" y="423"/>
                </a:cubicBezTo>
                <a:cubicBezTo>
                  <a:pt x="146" y="423"/>
                  <a:pt x="146" y="423"/>
                  <a:pt x="146" y="423"/>
                </a:cubicBezTo>
                <a:cubicBezTo>
                  <a:pt x="128" y="423"/>
                  <a:pt x="111" y="413"/>
                  <a:pt x="101" y="398"/>
                </a:cubicBezTo>
                <a:cubicBezTo>
                  <a:pt x="55" y="317"/>
                  <a:pt x="55" y="317"/>
                  <a:pt x="55" y="317"/>
                </a:cubicBezTo>
                <a:cubicBezTo>
                  <a:pt x="9" y="237"/>
                  <a:pt x="9" y="237"/>
                  <a:pt x="9" y="237"/>
                </a:cubicBezTo>
                <a:cubicBezTo>
                  <a:pt x="0" y="222"/>
                  <a:pt x="0" y="202"/>
                  <a:pt x="9" y="18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11" y="10"/>
                  <a:pt x="128" y="1"/>
                  <a:pt x="145" y="0"/>
                </a:cubicBezTo>
                <a:close/>
              </a:path>
            </a:pathLst>
          </a:custGeom>
          <a:solidFill>
            <a:srgbClr val="AD2B26"/>
          </a:solidFill>
          <a:ln w="254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400" dirty="0" smtClean="0">
                <a:solidFill>
                  <a:schemeClr val="bg1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  <a:sym typeface="Bebas"/>
              </a:rPr>
              <a:t>商业发行版</a:t>
            </a:r>
            <a:endParaRPr lang="zh-CN" altLang="en-US" sz="2400" dirty="0">
              <a:solidFill>
                <a:schemeClr val="bg1"/>
              </a:solidFill>
              <a:latin typeface="Alibaba PuHuiTi M" pitchFamily="18" charset="-122"/>
              <a:ea typeface="Alibaba PuHuiTi M" pitchFamily="18" charset="-122"/>
              <a:cs typeface="Alibaba PuHuiTi M" pitchFamily="18" charset="-122"/>
              <a:sym typeface="Bebas"/>
            </a:endParaRPr>
          </a:p>
        </p:txBody>
      </p:sp>
      <p:sp>
        <p:nvSpPr>
          <p:cNvPr id="30" name="Rectangle 7"/>
          <p:cNvSpPr>
            <a:spLocks noChangeArrowheads="1"/>
          </p:cNvSpPr>
          <p:nvPr/>
        </p:nvSpPr>
        <p:spPr bwMode="auto">
          <a:xfrm>
            <a:off x="3242190" y="3085127"/>
            <a:ext cx="230364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开源社区发行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也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是</a:t>
            </a:r>
            <a:r>
              <a:rPr lang="zh-CN" altLang="en-US" sz="1600" dirty="0" smtClean="0">
                <a:solidFill>
                  <a:srgbClr val="C0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官方发行版本</a:t>
            </a:r>
            <a:endParaRPr lang="en-US" altLang="zh-CN" sz="1600" dirty="0" smtClean="0">
              <a:solidFill>
                <a:srgbClr val="C00000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：更新迭代快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缺点：兼容稳定性不周</a:t>
            </a:r>
            <a:endParaRPr lang="zh-CN" altLang="en-US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6812782" y="2869664"/>
            <a:ext cx="2323059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商业公司发行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基于</a:t>
            </a:r>
            <a:r>
              <a:rPr lang="en-US" altLang="zh-CN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Apache</a:t>
            </a: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开源协议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某些服务需要收费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优点：稳定兼容好</a:t>
            </a:r>
            <a:endParaRPr lang="en-US" altLang="zh-CN" sz="1600" dirty="0" smtClean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  <a:sym typeface="Bebas"/>
              </a:rPr>
              <a:t>缺点：收费 版本更新慢</a:t>
            </a:r>
            <a:endParaRPr lang="zh-CN" altLang="en-US" sz="32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  <a:sym typeface="Beba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01750" y="4126865"/>
            <a:ext cx="170942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原生</a:t>
            </a:r>
            <a:r>
              <a:rPr lang="en-US" altLang="zh-CN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Hadoop</a:t>
            </a:r>
            <a:r>
              <a:rPr lang="zh-CN" altLang="en-US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体系</a:t>
            </a:r>
            <a:endParaRPr lang="zh-CN" altLang="en-US" sz="105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49410" y="4126865"/>
            <a:ext cx="1709420" cy="252730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sz="1050" dirty="0">
                <a:solidFill>
                  <a:schemeClr val="bg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商业公司二次封装</a:t>
            </a:r>
            <a:endParaRPr lang="zh-CN" sz="1050" dirty="0">
              <a:solidFill>
                <a:schemeClr val="bg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  <p:bldP spid="30" grpId="0" bldLvl="0" animBg="1"/>
      <p:bldP spid="36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pPr algn="l">
              <a:buClrTx/>
              <a:buSzTx/>
            </a:pPr>
            <a:r>
              <a:rPr lang="zh-CN" altLang="en-US" sz="2000" b="1" dirty="0" smtClean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Apache开源社区版本</a:t>
            </a:r>
            <a:endParaRPr lang="zh-CN" altLang="en-US" sz="2000" b="1" dirty="0" smtClean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dirty="0">
                <a:hlinkClick r:id="rId1"/>
              </a:rPr>
              <a:t>http://hadoop.apache.org/</a:t>
            </a:r>
            <a:endParaRPr lang="en-US" altLang="zh-CN" dirty="0"/>
          </a:p>
          <a:p>
            <a:endParaRPr lang="zh-CN" altLang="en-US" dirty="0" smtClean="0"/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</a:rPr>
              <a:t>商业发行版本</a:t>
            </a:r>
            <a:endParaRPr lang="en-US" altLang="zh-CN" sz="2000" b="1" dirty="0" smtClean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CDH</a:t>
            </a:r>
            <a:r>
              <a:rPr lang="zh-CN" altLang="en-US" dirty="0"/>
              <a:t>（Cloudera's Distribution, including Apache Hadoop）</a:t>
            </a:r>
            <a:r>
              <a:rPr lang="en-US" altLang="zh-CN" dirty="0"/>
              <a:t> Cloudera</a:t>
            </a:r>
            <a:r>
              <a:rPr lang="zh-CN" altLang="en-US" dirty="0"/>
              <a:t>公司出品，目前使用最多的商业版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HDP</a:t>
            </a:r>
            <a:r>
              <a:rPr lang="zh-CN" altLang="en-US" dirty="0"/>
              <a:t>（Hortonworks Data Platform），</a:t>
            </a:r>
            <a:r>
              <a:rPr lang="en-US" altLang="zh-CN" dirty="0"/>
              <a:t>Hortonworks</a:t>
            </a:r>
            <a:r>
              <a:rPr lang="zh-CN" altLang="en-US" dirty="0"/>
              <a:t>公司出品，目前被</a:t>
            </a:r>
            <a:r>
              <a:rPr lang="en-US" altLang="zh-CN" dirty="0"/>
              <a:t>Cloudera</a:t>
            </a:r>
            <a:r>
              <a:rPr lang="zh-CN" altLang="en-US" dirty="0"/>
              <a:t>收购</a:t>
            </a: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星环，国产商业版，星环公司出品，在国内政企使用较多</a:t>
            </a:r>
            <a:endParaRPr lang="zh-CN" altLang="en-US" dirty="0"/>
          </a:p>
          <a:p>
            <a:endParaRPr lang="zh-CN" altLang="zh-CN" dirty="0"/>
          </a:p>
          <a:p>
            <a:r>
              <a:rPr lang="zh-CN" altLang="zh-CN" dirty="0"/>
              <a:t>本课程中使用的是当前最新的</a:t>
            </a:r>
            <a:r>
              <a:rPr lang="en-US" altLang="zh-CN" dirty="0"/>
              <a:t>Apache Hadoop</a:t>
            </a:r>
            <a:r>
              <a:rPr lang="zh-CN" altLang="en-US" dirty="0"/>
              <a:t>（即开源版本）</a:t>
            </a:r>
            <a:r>
              <a:rPr lang="zh-CN" altLang="zh-CN" dirty="0"/>
              <a:t>，版本号为：</a:t>
            </a:r>
            <a:r>
              <a:rPr lang="en-US" altLang="zh-CN" b="1" dirty="0" smtClean="0"/>
              <a:t>3.3.4</a:t>
            </a:r>
            <a:endParaRPr lang="en-US" altLang="zh-CN" b="1" dirty="0" smtClean="0"/>
          </a:p>
          <a:p>
            <a:pPr algn="l">
              <a:buClrTx/>
              <a:buSzTx/>
            </a:pPr>
            <a:r>
              <a:rPr lang="en-US" altLang="zh-CN" dirty="0"/>
              <a:t>同时，在课程后期，会带来CDH的内容讲解。</a:t>
            </a:r>
            <a:endParaRPr lang="en-US" altLang="zh-CN" dirty="0"/>
          </a:p>
        </p:txBody>
      </p:sp>
      <p:sp>
        <p:nvSpPr>
          <p:cNvPr id="5" name="文本占位符 3"/>
          <p:cNvSpPr>
            <a:spLocks noGrp="1"/>
          </p:cNvSpPr>
          <p:nvPr/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Hadoop</a:t>
            </a:r>
            <a:r>
              <a:rPr lang="zh-CN" altLang="en-US" sz="20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发行版本</a:t>
            </a:r>
            <a:endParaRPr lang="zh-CN" altLang="en-US" sz="20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1. </a:t>
            </a:r>
            <a:r>
              <a:rPr lang="zh-CN" altLang="en-US"/>
              <a:t>什么是</a:t>
            </a:r>
            <a:r>
              <a:rPr lang="en-US" altLang="zh-CN"/>
              <a:t>Hadoop</a:t>
            </a:r>
            <a:endParaRPr lang="en-US" altLang="zh-CN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Hadoop</a:t>
            </a:r>
            <a:r>
              <a:rPr lang="zh-CN" altLang="en-US"/>
              <a:t>是开源的技术框架，提供分布式存储、计算、资源调度的解决方案</a:t>
            </a:r>
            <a:endParaRPr lang="zh-CN" altLang="en-US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2. </a:t>
            </a:r>
            <a:r>
              <a:rPr lang="zh-CN" altLang="en-US"/>
              <a:t>为什么学习</a:t>
            </a:r>
            <a:r>
              <a:rPr lang="en-US" altLang="zh-CN"/>
              <a:t>Hadoop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诞生早，在企业中广泛应用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Hadoop</a:t>
            </a:r>
            <a:r>
              <a:rPr lang="zh-CN" altLang="en-US"/>
              <a:t>概念较为简单，适合大数据分布式入门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pPr marL="0" indent="0">
              <a:buFont typeface="Arial" panose="020B0604020202020204" pitchFamily="34" charset="0"/>
              <a:buNone/>
            </a:pPr>
            <a:r>
              <a:rPr lang="en-US" altLang="zh-CN"/>
              <a:t>3. Hadoop</a:t>
            </a:r>
            <a:r>
              <a:rPr lang="zh-CN" altLang="en-US"/>
              <a:t>的发展</a:t>
            </a:r>
            <a:endParaRPr lang="zh-CN" altLang="en-US"/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创始人</a:t>
            </a:r>
            <a:r>
              <a:rPr lang="en-US" altLang="zh-CN" sz="1400">
                <a:sym typeface="+mn-ea"/>
              </a:rPr>
              <a:t>Doug Cutting</a:t>
            </a:r>
            <a:endParaRPr lang="en-US" altLang="zh-CN" sz="1400">
              <a:sym typeface="+mn-ea"/>
            </a:endParaRPr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基于</a:t>
            </a:r>
            <a:r>
              <a:rPr lang="en-US" altLang="zh-CN" sz="1400"/>
              <a:t>Nutch</a:t>
            </a:r>
            <a:r>
              <a:rPr lang="zh-CN" altLang="en-US" sz="1400"/>
              <a:t>搜索项目发展</a:t>
            </a:r>
            <a:endParaRPr lang="zh-CN" altLang="en-US" sz="1400"/>
          </a:p>
          <a:p>
            <a:pPr marL="0" algn="l">
              <a:buFont typeface="Arial" panose="020B0604020202020204" pitchFamily="34" charset="0"/>
              <a:buChar char="•"/>
            </a:pPr>
            <a:r>
              <a:rPr lang="zh-CN" altLang="en-US" sz="1400"/>
              <a:t>发展受到</a:t>
            </a:r>
            <a:r>
              <a:rPr lang="en-US" altLang="zh-CN" sz="1400"/>
              <a:t>Google</a:t>
            </a:r>
            <a:r>
              <a:rPr lang="zh-CN" altLang="en-US" sz="1400"/>
              <a:t>三篇著名的论文影响</a:t>
            </a:r>
            <a:endParaRPr lang="zh-CN" altLang="en-US" sz="1400"/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zh-CN" sz="1400"/>
          </a:p>
          <a:p>
            <a:pPr marL="0" indent="0" algn="l">
              <a:buFont typeface="Arial" panose="020B0604020202020204" pitchFamily="34" charset="0"/>
              <a:buNone/>
            </a:pPr>
            <a:endParaRPr lang="en-US" altLang="zh-CN" sz="1400"/>
          </a:p>
          <a:p>
            <a:pPr marL="0" algn="l">
              <a:buFont typeface="Arial" panose="020B0604020202020204" pitchFamily="34" charset="0"/>
              <a:buNone/>
            </a:pPr>
            <a:r>
              <a:rPr lang="en-US" altLang="zh-CN" sz="1800"/>
              <a:t>4. Hadoop的版本</a:t>
            </a:r>
            <a:endParaRPr lang="en-US" altLang="zh-CN" sz="18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/>
              <a:t>Apache </a:t>
            </a:r>
            <a:r>
              <a:rPr lang="zh-CN" altLang="en-US" sz="1400"/>
              <a:t>开源社区版</a:t>
            </a:r>
            <a:r>
              <a:rPr lang="en-US" altLang="zh-CN" sz="1400"/>
              <a:t>Hadoop</a:t>
            </a:r>
            <a:r>
              <a:rPr lang="zh-CN" altLang="en-US" sz="1400"/>
              <a:t>（原生版本）</a:t>
            </a:r>
            <a:endParaRPr lang="zh-CN" altLang="en-US" sz="14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/>
              <a:t>商业公司自行封装的商业版</a:t>
            </a:r>
            <a:endParaRPr lang="zh-CN" altLang="en-US" sz="1400"/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en-US" altLang="zh-CN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CDH</a:t>
            </a:r>
            <a:endParaRPr lang="en-US" altLang="zh-CN" sz="12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en-US" altLang="zh-CN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HDP</a:t>
            </a:r>
            <a:endParaRPr lang="en-US" altLang="zh-CN" sz="12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marL="457200" lvl="1" algn="l">
              <a:buFont typeface="Arial" panose="020B0604020202020204" pitchFamily="34" charset="0"/>
              <a:buChar char="•"/>
            </a:pPr>
            <a:r>
              <a:rPr lang="zh-CN" altLang="en-US" sz="1200" b="0"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星环</a:t>
            </a:r>
            <a:endParaRPr lang="zh-CN" altLang="en-US" sz="1200" b="0"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126355" y="3232785"/>
            <a:ext cx="6188710" cy="8077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13448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集群搭建前置准备</a:t>
            </a:r>
            <a:endParaRPr 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022590" y="3720465"/>
            <a:ext cx="2072640" cy="1257300"/>
            <a:chOff x="12634" y="5859"/>
            <a:chExt cx="3264" cy="1980"/>
          </a:xfrm>
        </p:grpSpPr>
        <p:sp>
          <p:nvSpPr>
            <p:cNvPr id="2" name="左大括号 1"/>
            <p:cNvSpPr/>
            <p:nvPr/>
          </p:nvSpPr>
          <p:spPr>
            <a:xfrm>
              <a:off x="12634" y="6070"/>
              <a:ext cx="494" cy="15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28" y="5859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</a:t>
              </a:r>
              <a:r>
                <a:rPr lang="en-US" alt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VMware</a:t>
              </a:r>
              <a:r>
                <a:rPr lang="zh-CN" altLang="en-US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虚拟机</a:t>
              </a:r>
              <a:endParaRPr lang="zh-CN" altLang="en-US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28" y="7357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基于云服务器</a:t>
              </a:r>
              <a:endParaRPr 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在虚拟机上构建三台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操作系统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虚拟机上完成构建集群的前置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准备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从现在开始进入到实操阶段，将要在</a:t>
            </a:r>
            <a:r>
              <a:rPr lang="en-US" altLang="zh-CN"/>
              <a:t>VMware</a:t>
            </a:r>
            <a:r>
              <a:rPr lang="zh-CN" altLang="en-US"/>
              <a:t>软件中创建多台</a:t>
            </a:r>
            <a:r>
              <a:rPr lang="en-US" altLang="zh-CN"/>
              <a:t>Linux</a:t>
            </a:r>
            <a:r>
              <a:rPr lang="zh-CN" altLang="en-US"/>
              <a:t>虚拟机，并进行系统设置。</a:t>
            </a:r>
            <a:endParaRPr lang="zh-CN" altLang="en-US"/>
          </a:p>
          <a:p>
            <a:r>
              <a:rPr lang="zh-CN" altLang="en-US"/>
              <a:t>需要同学们拥有前置知识：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VMware</a:t>
            </a:r>
            <a:r>
              <a:rPr lang="zh-CN" altLang="en-US"/>
              <a:t>的使用经验，知道什么是虚拟机并在</a:t>
            </a:r>
            <a:r>
              <a:rPr lang="en-US" altLang="zh-CN"/>
              <a:t>VMware</a:t>
            </a:r>
            <a:r>
              <a:rPr lang="zh-CN" altLang="en-US"/>
              <a:t>中创建过</a:t>
            </a:r>
            <a:r>
              <a:rPr lang="en-US" altLang="zh-CN"/>
              <a:t>Linux</a:t>
            </a:r>
            <a:r>
              <a:rPr lang="zh-CN" altLang="en-US"/>
              <a:t>虚拟机（</a:t>
            </a:r>
            <a:r>
              <a:rPr lang="en-US" altLang="zh-CN"/>
              <a:t>CentOS</a:t>
            </a:r>
            <a:r>
              <a:rPr lang="zh-CN" altLang="en-US"/>
              <a:t>系统）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熟悉</a:t>
            </a:r>
            <a:r>
              <a:rPr lang="en-US" altLang="zh-CN"/>
              <a:t>Linux</a:t>
            </a:r>
            <a:r>
              <a:rPr lang="zh-CN" altLang="en-US"/>
              <a:t>的基础操作，懂得常见的</a:t>
            </a:r>
            <a:r>
              <a:rPr lang="en-US" altLang="zh-CN"/>
              <a:t>Linux</a:t>
            </a:r>
            <a:r>
              <a:rPr lang="zh-CN" altLang="en-US"/>
              <a:t>操作命令，并知晓</a:t>
            </a:r>
            <a:r>
              <a:rPr lang="en-US" altLang="zh-CN"/>
              <a:t>IP</a:t>
            </a:r>
            <a:r>
              <a:rPr lang="zh-CN" altLang="en-US"/>
              <a:t>、主机名、</a:t>
            </a:r>
            <a:r>
              <a:rPr lang="en-US" altLang="zh-CN"/>
              <a:t>SSH</a:t>
            </a:r>
            <a:r>
              <a:rPr lang="zh-CN" altLang="en-US"/>
              <a:t>等基础技术名词的含义</a:t>
            </a:r>
            <a:endParaRPr lang="zh-CN" altLang="en-US"/>
          </a:p>
          <a:p>
            <a:pPr>
              <a:buFont typeface="Arial" panose="020B0604020202020204" pitchFamily="34" charset="0"/>
            </a:pP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/>
              <a:t>针对零基础学员，课程有三部分补充知识点：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操作系统补充知识点，包含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系统的学习、虚拟机的学习等内容</a:t>
            </a:r>
            <a:endParaRPr lang="zh-CN" altLang="en-US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SQL</a:t>
            </a:r>
            <a:r>
              <a:rPr lang="zh-CN" altLang="en-US"/>
              <a:t>语言补充知识点，</a:t>
            </a:r>
            <a:r>
              <a:rPr lang="zh-CN" altLang="en-US">
                <a:sym typeface="+mn-ea"/>
              </a:rPr>
              <a:t>基于</a:t>
            </a:r>
            <a:r>
              <a:rPr lang="en-US" altLang="zh-CN">
                <a:sym typeface="+mn-ea"/>
              </a:rPr>
              <a:t>MySQL</a:t>
            </a:r>
            <a:r>
              <a:rPr lang="zh-CN" altLang="en-US">
                <a:sym typeface="+mn-ea"/>
              </a:rPr>
              <a:t>数据库软件讲解</a:t>
            </a:r>
            <a:r>
              <a:rPr lang="en-US" altLang="zh-CN"/>
              <a:t>SQL</a:t>
            </a:r>
            <a:r>
              <a:rPr lang="zh-CN" altLang="en-US"/>
              <a:t>语言的相关知识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云平台补充知识点，基于阿里云和</a:t>
            </a:r>
            <a:r>
              <a:rPr lang="en-US" altLang="zh-CN"/>
              <a:t>UCloud</a:t>
            </a:r>
            <a:r>
              <a:rPr lang="zh-CN" altLang="en-US"/>
              <a:t>两款云平台讲解云平台的基本使用知识</a:t>
            </a:r>
            <a:endParaRPr lang="zh-CN" altLang="en-US"/>
          </a:p>
          <a:p>
            <a:pPr>
              <a:buFont typeface="Arial" panose="020B0604020202020204" pitchFamily="34" charset="0"/>
            </a:pPr>
            <a:r>
              <a:rPr lang="zh-CN" altLang="en-US">
                <a:solidFill>
                  <a:srgbClr val="FF0000"/>
                </a:solidFill>
              </a:rPr>
              <a:t>零基础学员可以先去学习补充知识点（</a:t>
            </a:r>
            <a:r>
              <a:rPr lang="en-US" altLang="zh-CN">
                <a:solidFill>
                  <a:srgbClr val="FF0000"/>
                </a:solidFill>
              </a:rPr>
              <a:t>Linux</a:t>
            </a:r>
            <a:r>
              <a:rPr lang="zh-CN" altLang="en-US">
                <a:solidFill>
                  <a:srgbClr val="FF0000"/>
                </a:solidFill>
              </a:rPr>
              <a:t>部分）</a:t>
            </a:r>
            <a:r>
              <a:rPr lang="zh-CN" altLang="en-US"/>
              <a:t>，有经验的学员可以直接学习本节内容。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我们了解了大数据</a:t>
            </a:r>
            <a:r>
              <a:rPr lang="en-US" altLang="zh-CN"/>
              <a:t>Hadoop</a:t>
            </a:r>
            <a:r>
              <a:rPr lang="zh-CN" altLang="en-US"/>
              <a:t>是分布式体系。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分布式我们在后续的章节中会带领同学们慢慢去体会它。</a:t>
            </a:r>
            <a:endParaRPr lang="zh-CN" altLang="en-US"/>
          </a:p>
          <a:p>
            <a:r>
              <a:rPr lang="zh-CN" altLang="en-US"/>
              <a:t>现在我们对它的第一概念就是</a:t>
            </a:r>
            <a:r>
              <a:rPr lang="en-US" altLang="zh-CN"/>
              <a:t>:</a:t>
            </a:r>
            <a:r>
              <a:rPr lang="zh-CN" altLang="en-US"/>
              <a:t>多台服务器组成集群，一同工作。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所以，</a:t>
            </a:r>
            <a:r>
              <a:rPr lang="en-US" altLang="zh-CN"/>
              <a:t> </a:t>
            </a:r>
            <a:r>
              <a:rPr lang="zh-CN" altLang="en-US"/>
              <a:t>为了能确保正常部署好大数据的集群，我们需要做好提前的准备：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准备多台</a:t>
            </a:r>
            <a:r>
              <a:rPr lang="en-US" altLang="zh-CN"/>
              <a:t>Linux</a:t>
            </a:r>
            <a:r>
              <a:rPr lang="zh-CN" altLang="en-US"/>
              <a:t>虚拟机</a:t>
            </a:r>
            <a:endParaRPr lang="zh-CN" alt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准备基础的</a:t>
            </a:r>
            <a:r>
              <a:rPr lang="en-US" altLang="zh-CN"/>
              <a:t>Linux</a:t>
            </a:r>
            <a:r>
              <a:rPr lang="zh-CN" altLang="en-US"/>
              <a:t>操作环境（</a:t>
            </a:r>
            <a:r>
              <a:rPr lang="en-US" altLang="zh-CN"/>
              <a:t>SSH</a:t>
            </a:r>
            <a:r>
              <a:rPr lang="zh-CN" altLang="en-US"/>
              <a:t>免密、防火墙、</a:t>
            </a:r>
            <a:r>
              <a:rPr lang="en-US" altLang="zh-CN"/>
              <a:t>JDK</a:t>
            </a:r>
            <a:r>
              <a:rPr lang="zh-CN" altLang="en-US"/>
              <a:t>等）</a:t>
            </a:r>
            <a:endParaRPr lang="zh-CN" alt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安装集群化软件，首要条件就是要有多台Linux服务器可用。</a:t>
            </a:r>
            <a:endParaRPr lang="zh-CN" altLang="en-US"/>
          </a:p>
          <a:p>
            <a:r>
              <a:rPr lang="zh-CN" altLang="en-US"/>
              <a:t>我们可以使用VMware提供的克隆功能，基于一台虚拟机去克隆创建多台虚拟机。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1. 首先，</a:t>
            </a:r>
            <a:r>
              <a:rPr lang="zh-CN" altLang="en-US"/>
              <a:t>创建一台</a:t>
            </a:r>
            <a:r>
              <a:rPr lang="en-US" altLang="zh-CN"/>
              <a:t>CentOS</a:t>
            </a:r>
            <a:r>
              <a:rPr lang="zh-CN" altLang="en-US"/>
              <a:t>（</a:t>
            </a:r>
            <a:r>
              <a:rPr lang="zh-CN" altLang="en-US">
                <a:solidFill>
                  <a:srgbClr val="FF0000"/>
                </a:solidFill>
              </a:rPr>
              <a:t>课程使用</a:t>
            </a:r>
            <a:r>
              <a:rPr lang="en-US" altLang="zh-CN">
                <a:solidFill>
                  <a:srgbClr val="FF0000"/>
                </a:solidFill>
              </a:rPr>
              <a:t>7.6</a:t>
            </a:r>
            <a:r>
              <a:rPr lang="zh-CN" altLang="en-US">
                <a:solidFill>
                  <a:srgbClr val="FF0000"/>
                </a:solidFill>
              </a:rPr>
              <a:t>版本</a:t>
            </a:r>
            <a:r>
              <a:rPr lang="zh-CN" altLang="en-US"/>
              <a:t>）系统的</a:t>
            </a:r>
            <a:r>
              <a:rPr lang="en-US" altLang="zh-CN"/>
              <a:t>Linux</a:t>
            </a:r>
            <a:r>
              <a:rPr lang="zh-CN" altLang="en-US"/>
              <a:t>虚拟机，作为基础虚拟机</a:t>
            </a:r>
            <a:endParaRPr lang="en-US" altLang="zh-CN"/>
          </a:p>
          <a:p>
            <a:r>
              <a:rPr lang="en-US" altLang="zh-CN"/>
              <a:t>2. </a:t>
            </a:r>
            <a:r>
              <a:rPr lang="zh-CN" altLang="en-US"/>
              <a:t>在</a:t>
            </a:r>
            <a:r>
              <a:rPr lang="en-US" altLang="zh-CN"/>
              <a:t>VMware</a:t>
            </a:r>
            <a:r>
              <a:rPr lang="zh-CN" altLang="en-US"/>
              <a:t>中</a:t>
            </a:r>
            <a:r>
              <a:rPr lang="en-US" altLang="zh-CN"/>
              <a:t>新建文件夹</a:t>
            </a:r>
            <a:r>
              <a:rPr lang="zh-CN" altLang="en-US"/>
              <a:t>，命名为：大数据集群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3766820"/>
            <a:ext cx="4859655" cy="2486025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3. 克隆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2139315"/>
            <a:ext cx="3191510" cy="4257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515" y="2139315"/>
            <a:ext cx="4857750" cy="406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数据是</a:t>
            </a:r>
            <a:r>
              <a:rPr lang="zh-CN" altLang="en-US"/>
              <a:t>什么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4974" t="25443" r="15703" b="18828"/>
          <a:stretch>
            <a:fillRect/>
          </a:stretch>
        </p:blipFill>
        <p:spPr>
          <a:xfrm>
            <a:off x="63627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9326" t="13843" r="34588" b="26435"/>
          <a:stretch>
            <a:fillRect/>
          </a:stretch>
        </p:blipFill>
        <p:spPr>
          <a:xfrm>
            <a:off x="196786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40" y="259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40" y="259651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5474" t="8611" r="23292" b="5120"/>
          <a:stretch>
            <a:fillRect/>
          </a:stretch>
        </p:blipFill>
        <p:spPr>
          <a:xfrm>
            <a:off x="5352415" y="259651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05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168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02940" y="384937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4195" y="384937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149215" y="3785235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6628765" y="3060065"/>
            <a:ext cx="537527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这些我们的日常活动所产生的信息记录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46745" y="378523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都是数据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6605" y="7099935"/>
            <a:ext cx="3073400" cy="3073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配置多台Linux虚拟机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同样的操作克隆出：node2和node3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0325" y="2376170"/>
            <a:ext cx="1314450" cy="942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120" y="2433320"/>
            <a:ext cx="1381125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配置固定</a:t>
            </a:r>
            <a:r>
              <a:rPr lang="en-US" altLang="zh-CN"/>
              <a:t>IP</a:t>
            </a:r>
            <a:r>
              <a:t>地址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开启node1，修改主机名为node1，并修改固定ip为：192.168.88.131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同样的操作启动node2和node3,</a:t>
            </a:r>
            <a:endParaRPr lang="zh-CN" altLang="en-US"/>
          </a:p>
          <a:p>
            <a:r>
              <a:rPr lang="zh-CN" altLang="en-US"/>
              <a:t>修改node2主机名为node2，设置ip为192.168.88.132</a:t>
            </a:r>
            <a:endParaRPr lang="zh-CN" altLang="en-US"/>
          </a:p>
          <a:p>
            <a:r>
              <a:rPr lang="zh-CN" altLang="en-US"/>
              <a:t>修改node2主机名为node3，设置ip为192.168.88.133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575" y="2190750"/>
            <a:ext cx="455295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配置主机名映射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在Windows系统中修改hosts文件，填入如下内容：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2. </a:t>
            </a:r>
            <a:r>
              <a:rPr lang="zh-CN" altLang="en-US"/>
              <a:t>在3台Linux的/etc/hosts文件中，填入如下内容（3台都要添加）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3595" y="2195195"/>
            <a:ext cx="2276475" cy="7334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595" y="3900170"/>
            <a:ext cx="2219325" cy="75247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配置SSH免密登录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后续安装的集群化软件，多数需要远程登录以及远程执行命令，我们可以简单起见，配置三台Linux服务器之间的免密码互相SSH登陆</a:t>
            </a:r>
            <a:endParaRPr lang="zh-CN" altLang="en-US"/>
          </a:p>
          <a:p>
            <a:r>
              <a:rPr lang="zh-CN" altLang="en-US"/>
              <a:t>1. 在每一台机器都执行：`ssh-keygen -t rsa -b 4096`，一路回车到底即可</a:t>
            </a:r>
            <a:endParaRPr lang="zh-CN" altLang="en-US"/>
          </a:p>
          <a:p>
            <a:r>
              <a:rPr lang="zh-CN" altLang="en-US"/>
              <a:t>2. 在每一台机器都执行：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执行完毕后，node1、node2、node3之间将完成root用户之间的免密互通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3925" y="3251200"/>
            <a:ext cx="2152650" cy="97155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1. </a:t>
            </a:r>
            <a:r>
              <a:rPr lang="zh-CN" altLang="en-US"/>
              <a:t>下载JDK软件：https://www.oracle.com/java/technologies/downloads</a:t>
            </a:r>
            <a:endParaRPr lang="zh-CN" altLang="en-US"/>
          </a:p>
          <a:p>
            <a:r>
              <a:rPr lang="zh-CN" altLang="en-US"/>
              <a:t>在页面下方找到：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8515" y="2616200"/>
            <a:ext cx="4163060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下载jdk-8u3</a:t>
            </a:r>
            <a:r>
              <a:rPr lang="en-US" altLang="zh-CN"/>
              <a:t>6</a:t>
            </a:r>
            <a:r>
              <a:rPr lang="zh-CN" altLang="en-US"/>
              <a:t>1-linux-x64.tar.gz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在弹出的页面中输入Oracle的账户密码即可下载（如无账户，请自行注册，注册是免费的）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5" y="2114550"/>
            <a:ext cx="612457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2. </a:t>
            </a:r>
            <a:r>
              <a:rPr lang="zh-CN" altLang="en-US"/>
              <a:t>登陆Linux系统，切换到root用户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en-US" altLang="zh-CN"/>
              <a:t>3. </a:t>
            </a:r>
            <a:r>
              <a:rPr lang="zh-CN" altLang="en-US"/>
              <a:t>通过FinalShell，上传下载好的JDK安装包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75" y="2114550"/>
            <a:ext cx="3963035" cy="802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3352800"/>
            <a:ext cx="7934960" cy="96202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4. 创建文件夹，用来部署JDK，将JDK和Tomcat都安装部署到：/export/server 内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5. 解压缩JDK安装文件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6. 配置JDK的软链接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7. 配置JAVA_HOME环境变量，以及将$JAVA_HOME/bin文件夹加入PATH环境变量中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700" y="2114550"/>
            <a:ext cx="2495550" cy="3619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3009900"/>
            <a:ext cx="5324475" cy="3048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3790950"/>
            <a:ext cx="5095875" cy="304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572000"/>
            <a:ext cx="3533775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配置JDK环境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8. 生效环境变量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9. 配置java执行程序的软链接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10. </a:t>
            </a:r>
            <a:r>
              <a:rPr lang="zh-CN" altLang="en-US"/>
              <a:t>执行验证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0125" y="2124075"/>
            <a:ext cx="2057400" cy="2857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125" y="2947670"/>
            <a:ext cx="3696335" cy="771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125" y="4333875"/>
            <a:ext cx="163830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关闭防火墙和SELinux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集群化软件之间需要通过端口互相通讯，为了避免出现网络不通的问题，我们可以简单的在集群内部关闭防火墙。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Linux有一个安全模块：SELinux，用以限制用户和程序的相关权限，来确保系统的安全稳定。</a:t>
            </a:r>
            <a:endParaRPr lang="zh-CN" altLang="en-US"/>
          </a:p>
          <a:p>
            <a:r>
              <a:rPr lang="zh-CN" altLang="en-US"/>
              <a:t>在当前，我们只需要关闭SELinux功能，避免导致后面的软件运行出现问题即可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2200275"/>
            <a:ext cx="2914650" cy="990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4286250"/>
            <a:ext cx="6553200" cy="17335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数据的</a:t>
            </a:r>
            <a:r>
              <a:t>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4974" t="25443" r="15703" b="18828"/>
          <a:stretch>
            <a:fillRect/>
          </a:stretch>
        </p:blipFill>
        <p:spPr>
          <a:xfrm>
            <a:off x="63627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9326" t="13843" r="34588" b="26435"/>
          <a:stretch>
            <a:fillRect/>
          </a:stretch>
        </p:blipFill>
        <p:spPr>
          <a:xfrm>
            <a:off x="196786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540" y="2596515"/>
            <a:ext cx="1219200" cy="1069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9740" y="259651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5474" t="8611" r="23292" b="5120"/>
          <a:stretch>
            <a:fillRect/>
          </a:stretch>
        </p:blipFill>
        <p:spPr>
          <a:xfrm>
            <a:off x="5352415" y="2596515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8105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5168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02940" y="3849370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354195" y="3849370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149215" y="3785235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sp>
        <p:nvSpPr>
          <p:cNvPr id="5" name="文本框 4"/>
          <p:cNvSpPr txBox="1"/>
          <p:nvPr/>
        </p:nvSpPr>
        <p:spPr>
          <a:xfrm>
            <a:off x="6628765" y="-1731645"/>
            <a:ext cx="537527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这些我们的日常活动所产生的信息记录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46745" y="-1006475"/>
            <a:ext cx="140462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都是数据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5490" y="1763395"/>
            <a:ext cx="3073400" cy="3073400"/>
          </a:xfrm>
          <a:prstGeom prst="rect">
            <a:avLst/>
          </a:prstGeom>
        </p:spPr>
      </p:pic>
      <p:sp>
        <p:nvSpPr>
          <p:cNvPr id="4" name="文本框 3" descr="7b0a20202020227461726765744d6f64756c65223a202270726f636573734f6e6c696e65466f6e7473220a7d0a"/>
          <p:cNvSpPr txBox="1"/>
          <p:nvPr/>
        </p:nvSpPr>
        <p:spPr>
          <a:xfrm>
            <a:off x="7954963" y="4836795"/>
            <a:ext cx="1710055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字语坊腹黑体" panose="02000503000000000000" charset="-122"/>
                <a:ea typeface="字语坊腹黑体" panose="02000503000000000000" charset="-122"/>
                <a:sym typeface="纤黑体" panose="02000000000000000000" charset="-122"/>
              </a:rPr>
              <a:t>有什么用？</a:t>
            </a:r>
            <a:endParaRPr lang="zh-CN" altLang="en-US" sz="2400" b="1" dirty="0">
              <a:solidFill>
                <a:srgbClr val="FF0000"/>
              </a:solidFill>
              <a:latin typeface="字语坊腹黑体" panose="02000503000000000000" charset="-122"/>
              <a:ea typeface="字语坊腹黑体" panose="02000503000000000000" charset="-122"/>
              <a:sym typeface="纤黑体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303b32313537333932333bbcfdcdb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9465" y="4134485"/>
            <a:ext cx="410210" cy="410210"/>
          </a:xfrm>
          <a:prstGeom prst="rect">
            <a:avLst/>
          </a:prstGeom>
        </p:spPr>
      </p:pic>
      <p:sp>
        <p:nvSpPr>
          <p:cNvPr id="3" name="文本占位符 1"/>
          <p:cNvSpPr>
            <a:spLocks noGrp="1"/>
          </p:cNvSpPr>
          <p:nvPr/>
        </p:nvSpPr>
        <p:spPr>
          <a:xfrm>
            <a:off x="5019675" y="1006475"/>
            <a:ext cx="5973445" cy="350583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数据导论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altLang="en-US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大数据诞生</a:t>
            </a:r>
            <a:endParaRPr lang="zh-CN" altLang="en-US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en-US" alt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大数据概述</a:t>
            </a:r>
            <a:endParaRPr lang="en-US" alt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大数据软件生态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  <a:p>
            <a:pPr algn="l"/>
            <a:r>
              <a:rPr lang="zh-CN" dirty="0">
                <a:solidFill>
                  <a:schemeClr val="tx1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Apache Hadoop概述</a:t>
            </a:r>
            <a:endParaRPr lang="zh-CN" dirty="0">
              <a:solidFill>
                <a:schemeClr val="tx1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pPr algn="l"/>
            <a:r>
              <a:rPr lang="zh-CN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  <a:sym typeface="+mn-ea"/>
              </a:rPr>
              <a:t>集群搭建前置准备</a:t>
            </a:r>
            <a:endParaRPr lang="zh-CN" dirty="0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022590" y="3720465"/>
            <a:ext cx="2072640" cy="1257300"/>
            <a:chOff x="12634" y="5859"/>
            <a:chExt cx="3264" cy="1980"/>
          </a:xfrm>
        </p:grpSpPr>
        <p:sp>
          <p:nvSpPr>
            <p:cNvPr id="2" name="左大括号 1"/>
            <p:cNvSpPr/>
            <p:nvPr/>
          </p:nvSpPr>
          <p:spPr>
            <a:xfrm>
              <a:off x="12634" y="6070"/>
              <a:ext cx="494" cy="1529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128" y="5859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</a:t>
              </a:r>
              <a:r>
                <a:rPr lang="en-US" altLang="zh-CN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VMware</a:t>
              </a: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虚拟机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28" y="7357"/>
              <a:ext cx="2771" cy="4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algn="l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sz="1400" dirty="0">
                  <a:solidFill>
                    <a:srgbClr val="FF0000"/>
                  </a:solidFill>
                  <a:latin typeface="阿里巴巴普惠体" panose="00020600040101010101" charset="-122"/>
                  <a:ea typeface="阿里巴巴普惠体" panose="00020600040101010101" charset="-122"/>
                  <a:cs typeface="阿里巴巴普惠体" panose="00020600040101010101" charset="-122"/>
                </a:rPr>
                <a:t>基于云服务器</a:t>
              </a:r>
              <a:endParaRPr lang="zh-CN" sz="1400" dirty="0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4867275" y="1087755"/>
            <a:ext cx="6298565" cy="3384550"/>
          </a:xfrm>
        </p:spPr>
        <p:txBody>
          <a:bodyPr/>
          <a:p>
            <a:r>
              <a:rPr 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在虚拟机上构建三台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操作系统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在三台</a:t>
            </a:r>
            <a:r>
              <a:rPr lang="en-US" altLang="zh-CN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Linux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虚拟机上完成构建集群的前置</a:t>
            </a:r>
            <a:r>
              <a:rPr lang="zh-CN" altLang="en-US">
                <a:solidFill>
                  <a:srgbClr val="FF0000"/>
                </a:solidFill>
                <a:latin typeface="阿里巴巴普惠体" panose="00020600040101010101" charset="-122"/>
                <a:ea typeface="阿里巴巴普惠体" panose="00020600040101010101" charset="-122"/>
                <a:cs typeface="阿里巴巴普惠体" panose="00020600040101010101" charset="-122"/>
              </a:rPr>
              <a:t>准备</a:t>
            </a:r>
            <a:endParaRPr lang="zh-CN" altLang="en-US">
              <a:solidFill>
                <a:srgbClr val="FF0000"/>
              </a:solidFill>
              <a:latin typeface="阿里巴巴普惠体" panose="00020600040101010101" charset="-122"/>
              <a:ea typeface="阿里巴巴普惠体" panose="00020600040101010101" charset="-122"/>
              <a:cs typeface="阿里巴巴普惠体" panose="00020600040101010101" charset="-122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t>数据的</a:t>
            </a:r>
            <a:r>
              <a:t>价值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14974" t="25443" r="15703" b="18828"/>
          <a:stretch>
            <a:fillRect/>
          </a:stretch>
        </p:blipFill>
        <p:spPr>
          <a:xfrm>
            <a:off x="-2580640" y="2579370"/>
            <a:ext cx="1331595" cy="10706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29326" t="13843" r="34588" b="26435"/>
          <a:stretch>
            <a:fillRect/>
          </a:stretch>
        </p:blipFill>
        <p:spPr>
          <a:xfrm>
            <a:off x="-1249045" y="2579370"/>
            <a:ext cx="1082675" cy="10871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" y="2595880"/>
            <a:ext cx="2553335" cy="224091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2540" y="-2036445"/>
            <a:ext cx="1069975" cy="10699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5474" t="8611" r="23292" b="5120"/>
          <a:stretch>
            <a:fillRect/>
          </a:stretch>
        </p:blipFill>
        <p:spPr>
          <a:xfrm>
            <a:off x="5149215" y="-2228850"/>
            <a:ext cx="1069975" cy="1075690"/>
          </a:xfrm>
          <a:prstGeom prst="rect">
            <a:avLst/>
          </a:prstGeom>
        </p:spPr>
      </p:pic>
      <p:pic>
        <p:nvPicPr>
          <p:cNvPr id="11" name="图片 10" descr="20264704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2435860" y="3849370"/>
            <a:ext cx="914400" cy="914400"/>
          </a:xfrm>
          <a:prstGeom prst="rect">
            <a:avLst/>
          </a:prstGeom>
        </p:spPr>
      </p:pic>
      <p:pic>
        <p:nvPicPr>
          <p:cNvPr id="13" name="图片 12" descr="34773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-1165225" y="3922395"/>
            <a:ext cx="914400" cy="914400"/>
          </a:xfrm>
          <a:prstGeom prst="rect">
            <a:avLst/>
          </a:prstGeom>
        </p:spPr>
      </p:pic>
      <p:pic>
        <p:nvPicPr>
          <p:cNvPr id="15" name="图片 14" descr="20215378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8195" y="7125335"/>
            <a:ext cx="914400" cy="914400"/>
          </a:xfrm>
          <a:prstGeom prst="rect">
            <a:avLst/>
          </a:prstGeom>
        </p:spPr>
      </p:pic>
      <p:pic>
        <p:nvPicPr>
          <p:cNvPr id="16" name="图片 15" descr="2019280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89450" y="7125335"/>
            <a:ext cx="914400" cy="914400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5284470" y="7061200"/>
            <a:ext cx="1479550" cy="914400"/>
            <a:chOff x="13377" y="8324"/>
            <a:chExt cx="2330" cy="1440"/>
          </a:xfrm>
        </p:grpSpPr>
        <p:pic>
          <p:nvPicPr>
            <p:cNvPr id="17" name="图片 16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377" y="8324"/>
              <a:ext cx="1440" cy="1440"/>
            </a:xfrm>
            <a:prstGeom prst="rect">
              <a:avLst/>
            </a:prstGeom>
          </p:spPr>
        </p:pic>
        <p:pic>
          <p:nvPicPr>
            <p:cNvPr id="18" name="图片 17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805" y="8324"/>
              <a:ext cx="1440" cy="1440"/>
            </a:xfrm>
            <a:prstGeom prst="rect">
              <a:avLst/>
            </a:prstGeom>
          </p:spPr>
        </p:pic>
        <p:pic>
          <p:nvPicPr>
            <p:cNvPr id="19" name="图片 18" descr="4721222"/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4267" y="8324"/>
              <a:ext cx="1440" cy="1440"/>
            </a:xfrm>
            <a:prstGeom prst="rect">
              <a:avLst/>
            </a:prstGeom>
          </p:spPr>
        </p:pic>
      </p:grpSp>
      <p:pic>
        <p:nvPicPr>
          <p:cNvPr id="3" name="图片 2" descr="播仔素材库【1】010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73290" y="-3586480"/>
            <a:ext cx="3073400" cy="3073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0700" y="-564515"/>
            <a:ext cx="1643380" cy="46037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b="1" dirty="0">
                <a:solidFill>
                  <a:srgbClr val="FF0000"/>
                </a:solidFill>
                <a:latin typeface="纤黑体" panose="02000000000000000000" charset="-122"/>
                <a:ea typeface="纤黑体" panose="02000000000000000000" charset="-122"/>
                <a:sym typeface="纤黑体" panose="02000000000000000000" charset="-122"/>
              </a:rPr>
              <a:t>有什么用？</a:t>
            </a:r>
            <a:endParaRPr lang="zh-CN" altLang="en-US" sz="2400" b="1" dirty="0">
              <a:solidFill>
                <a:srgbClr val="FF0000"/>
              </a:solidFill>
              <a:latin typeface="纤黑体" panose="02000000000000000000" charset="-122"/>
              <a:ea typeface="纤黑体" panose="02000000000000000000" charset="-122"/>
              <a:sym typeface="纤黑体" panose="02000000000000000000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89450" y="2696845"/>
            <a:ext cx="1871345" cy="2139315"/>
            <a:chOff x="7070" y="4247"/>
            <a:chExt cx="2947" cy="3369"/>
          </a:xfrm>
        </p:grpSpPr>
        <p:sp>
          <p:nvSpPr>
            <p:cNvPr id="14" name="圆角矩形 13"/>
            <p:cNvSpPr/>
            <p:nvPr/>
          </p:nvSpPr>
          <p:spPr>
            <a:xfrm>
              <a:off x="7070" y="4247"/>
              <a:ext cx="106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性别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8331" y="4247"/>
              <a:ext cx="168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时间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7070" y="487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地区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8357" y="4871"/>
              <a:ext cx="162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下单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商品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7071" y="5475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手机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型号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8917" y="5481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数量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7070" y="6080"/>
              <a:ext cx="1627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付款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方式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7071" y="6685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是否使用</a:t>
              </a:r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优惠券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8917" y="6080"/>
              <a:ext cx="1066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Alibaba PuHuiTi Regular" panose="00020600040101010101" charset="-122"/>
                  <a:ea typeface="Alibaba PuHuiTi Regular" panose="00020600040101010101" charset="-122"/>
                </a:rPr>
                <a:t>评价</a:t>
              </a:r>
              <a:endParaRPr lang="zh-CN" altLang="en-US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7070" y="7192"/>
              <a:ext cx="2912" cy="42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600">
                  <a:latin typeface="Alibaba PuHuiTi Regular" panose="00020600040101010101" charset="-122"/>
                  <a:ea typeface="Alibaba PuHuiTi Regular" panose="00020600040101010101" charset="-122"/>
                </a:rPr>
                <a:t>...........</a:t>
              </a:r>
              <a:endParaRPr lang="en-US" altLang="zh-CN" sz="1600">
                <a:latin typeface="Alibaba PuHuiTi Regular" panose="00020600040101010101" charset="-122"/>
                <a:ea typeface="Alibaba PuHuiTi Regular" panose="00020600040101010101" charset="-122"/>
              </a:endParaRPr>
            </a:p>
          </p:txBody>
        </p:sp>
      </p:grpSp>
      <p:pic>
        <p:nvPicPr>
          <p:cNvPr id="31" name="图片 30" descr="3632432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8480425" y="2910205"/>
            <a:ext cx="1711960" cy="1711960"/>
          </a:xfrm>
          <a:prstGeom prst="rect">
            <a:avLst/>
          </a:prstGeom>
        </p:spPr>
      </p:pic>
      <p:grpSp>
        <p:nvGrpSpPr>
          <p:cNvPr id="41" name="组合 40"/>
          <p:cNvGrpSpPr/>
          <p:nvPr/>
        </p:nvGrpSpPr>
        <p:grpSpPr>
          <a:xfrm>
            <a:off x="7436485" y="2501265"/>
            <a:ext cx="3839845" cy="2540000"/>
            <a:chOff x="11711" y="3939"/>
            <a:chExt cx="6047" cy="4000"/>
          </a:xfrm>
        </p:grpSpPr>
        <p:sp>
          <p:nvSpPr>
            <p:cNvPr id="32" name="文本框 31"/>
            <p:cNvSpPr txBox="1"/>
            <p:nvPr/>
          </p:nvSpPr>
          <p:spPr>
            <a:xfrm>
              <a:off x="14079" y="3939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>
                      <a:lumMod val="75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年轻人</a:t>
              </a:r>
              <a:endParaRPr lang="zh-CN" altLang="en-US" sz="1600" dirty="0">
                <a:solidFill>
                  <a:schemeClr val="accent3">
                    <a:lumMod val="75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804" y="4660"/>
              <a:ext cx="92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宝妈</a:t>
              </a:r>
              <a:endParaRPr lang="zh-CN" altLang="en-US" sz="1600" dirty="0">
                <a:solidFill>
                  <a:schemeClr val="accent2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821" y="5748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3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现金付款</a:t>
              </a:r>
              <a:endParaRPr lang="zh-CN" altLang="en-US" sz="1600" dirty="0">
                <a:solidFill>
                  <a:schemeClr val="accent3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16190" y="6971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tx2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一线城市</a:t>
              </a:r>
              <a:endParaRPr lang="zh-CN" altLang="en-US" sz="1600" dirty="0">
                <a:solidFill>
                  <a:schemeClr val="tx2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4483" y="7409"/>
              <a:ext cx="156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4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经常好评</a:t>
              </a:r>
              <a:endParaRPr lang="zh-CN" altLang="en-US" sz="1600" dirty="0">
                <a:solidFill>
                  <a:schemeClr val="accent4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2275" y="7392"/>
              <a:ext cx="220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5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少量多次下单</a:t>
              </a:r>
              <a:endParaRPr lang="zh-CN" altLang="en-US" sz="1600" dirty="0">
                <a:solidFill>
                  <a:schemeClr val="accent5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351" y="4672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rgbClr val="FF0000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化妆品</a:t>
              </a:r>
              <a:endParaRPr lang="zh-CN" altLang="en-US" sz="1600" dirty="0">
                <a:solidFill>
                  <a:srgbClr val="FF0000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711" y="5575"/>
              <a:ext cx="1888" cy="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喜欢买长裙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871" y="6540"/>
              <a:ext cx="1248" cy="53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p>
              <a:pPr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600" dirty="0">
                  <a:solidFill>
                    <a:schemeClr val="accent6"/>
                  </a:solidFill>
                  <a:latin typeface="方正手绘简体_准" panose="02000000000000000000" charset="-122"/>
                  <a:ea typeface="方正手绘简体_准" panose="02000000000000000000" charset="-122"/>
                  <a:sym typeface="方正手绘简体_准" panose="02000000000000000000" charset="-122"/>
                </a:rPr>
                <a:t>高净值</a:t>
              </a:r>
              <a:endParaRPr lang="zh-CN" altLang="en-US" sz="1600" dirty="0">
                <a:solidFill>
                  <a:schemeClr val="accent6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endParaRPr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3624580" y="5773420"/>
            <a:ext cx="5364480" cy="460375"/>
          </a:xfrm>
          <a:prstGeom prst="rect">
            <a:avLst/>
          </a:prstGeom>
          <a:noFill/>
        </p:spPr>
        <p:txBody>
          <a:bodyPr wrap="none">
            <a:spAutoFit/>
          </a:bodyPr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2400" dirty="0">
                <a:solidFill>
                  <a:srgbClr val="FF0000"/>
                </a:solidFill>
                <a:latin typeface="方正手绘简体_准" panose="02000000000000000000" charset="-122"/>
                <a:ea typeface="方正手绘简体_准" panose="02000000000000000000" charset="-122"/>
                <a:sym typeface="方正手绘简体_准" panose="02000000000000000000" charset="-122"/>
              </a:rPr>
              <a:t>对淘宝来说：数据可以更好的了解用户</a:t>
            </a:r>
            <a:endParaRPr lang="zh-CN" altLang="en-US" sz="2400" dirty="0">
              <a:solidFill>
                <a:srgbClr val="FF0000"/>
              </a:solidFill>
              <a:latin typeface="方正手绘简体_准" panose="02000000000000000000" charset="-122"/>
              <a:ea typeface="方正手绘简体_准" panose="02000000000000000000" charset="-122"/>
              <a:sym typeface="方正手绘简体_准" panose="020000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2" grpId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646,&quot;width&quot;:646}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UNIT_PLACING_PICTURE_USER_VIEWPORT" val="{&quot;height&quot;:1420,&quot;width&quot;:5620}"/>
  <p:tag name="KSO_WM_BEAUTIFY_FLAG" val="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1"/>
  <p:tag name="KSO_WM_UNIT_ID" val="diagram20228057_3*n_h_h_i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057_3*n_h_i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057_3*n_h_i*1_1_2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SUBTYPE" val="a"/>
  <p:tag name="KSO_WM_UNIT_PRESET_TEXT" val="单击此处输入你的正文，文字是您思想的提炼。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28057_3*n_h_f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057_3*n_h_a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057_3*n_h_i*1_1_3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1"/>
  <p:tag name="KSO_WM_UNIT_ID" val="diagram20228057_3*n_h_h_i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2"/>
  <p:tag name="KSO_WM_UNIT_ID" val="diagram20228057_3*n_h_h_i*1_1_3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3"/>
  <p:tag name="KSO_WM_UNIT_ID" val="diagram20228057_3*n_h_h_i*1_1_3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3_1"/>
  <p:tag name="KSO_WM_UNIT_ID" val="diagram20228057_3*n_h_h_a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11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3_1"/>
  <p:tag name="KSO_WM_UNIT_ID" val="diagram20228057_3*n_h_h_x*1_1_3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20228057_3*n_h_h_i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2"/>
  <p:tag name="KSO_WM_UNIT_ID" val="diagram20228057_3*n_h_h_i*1_1_2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3"/>
  <p:tag name="KSO_WM_UNIT_ID" val="diagram20228057_3*n_h_h_i*1_1_2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1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2_1"/>
  <p:tag name="KSO_WM_UNIT_ID" val="diagram20228057_3*n_h_h_a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16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2_1"/>
  <p:tag name="KSO_WM_UNIT_ID" val="diagram20228057_3*n_h_h_x*1_1_2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2"/>
  <p:tag name="KSO_WM_UNIT_ID" val="diagram20228057_3*n_h_h_i*1_1_1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3"/>
  <p:tag name="KSO_WM_UNIT_ID" val="diagram20228057_3*n_h_h_i*1_1_1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19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1_1"/>
  <p:tag name="KSO_WM_UNIT_ID" val="diagram20228057_3*n_h_h_a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1_1"/>
  <p:tag name="KSO_WM_UNIT_ID" val="diagram20228057_3*n_h_h_x*1_1_1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20228057_3*n_h_h_f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22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3_1"/>
  <p:tag name="KSO_WM_UNIT_ID" val="diagram20228057_3*n_h_h_f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23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228057_3*n_h_h_f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1"/>
  <p:tag name="KSO_WM_UNIT_ID" val="diagram20228057_3*n_h_h_i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057_3*n_h_i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057_3*n_h_i*1_1_2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27.xml><?xml version="1.0" encoding="utf-8"?>
<p:tagLst xmlns:p="http://schemas.openxmlformats.org/presentationml/2006/main">
  <p:tag name="KSO_WM_UNIT_SUBTYPE" val="a"/>
  <p:tag name="KSO_WM_UNIT_PRESET_TEXT" val="单击此处输入你的正文，文字是您思想的提炼。"/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f"/>
  <p:tag name="KSO_WM_UNIT_INDEX" val="1_1_1"/>
  <p:tag name="KSO_WM_UNIT_ID" val="diagram20228057_3*n_h_f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057_3*n_h_a*1_1_1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057_3*n_h_i*1_1_3"/>
  <p:tag name="KSO_WM_TEMPLATE_CATEGORY" val="diagram"/>
  <p:tag name="KSO_WM_TEMPLATE_INDEX" val="2022805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1"/>
  <p:tag name="KSO_WM_UNIT_ID" val="diagram20228057_3*n_h_h_i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2"/>
  <p:tag name="KSO_WM_UNIT_ID" val="diagram20228057_3*n_h_h_i*1_1_3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3"/>
  <p:tag name="KSO_WM_UNIT_ID" val="diagram20228057_3*n_h_h_i*1_1_3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3_1"/>
  <p:tag name="KSO_WM_UNIT_ID" val="diagram20228057_3*n_h_h_a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34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3_1"/>
  <p:tag name="KSO_WM_UNIT_ID" val="diagram20228057_3*n_h_h_x*1_1_3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20228057_3*n_h_h_i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2"/>
  <p:tag name="KSO_WM_UNIT_ID" val="diagram20228057_3*n_h_h_i*1_1_2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3"/>
  <p:tag name="KSO_WM_UNIT_ID" val="diagram20228057_3*n_h_h_i*1_1_2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2_1"/>
  <p:tag name="KSO_WM_UNIT_ID" val="diagram20228057_3*n_h_h_a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39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2_1"/>
  <p:tag name="KSO_WM_UNIT_ID" val="diagram20228057_3*n_h_h_x*1_1_2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2"/>
  <p:tag name="KSO_WM_UNIT_ID" val="diagram20228057_3*n_h_h_i*1_1_1_2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3"/>
  <p:tag name="KSO_WM_UNIT_ID" val="diagram20228057_3*n_h_h_i*1_1_1_3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42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1_1_1"/>
  <p:tag name="KSO_WM_UNIT_ID" val="diagram20228057_3*n_h_h_a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43.xml><?xml version="1.0" encoding="utf-8"?>
<p:tagLst xmlns:p="http://schemas.openxmlformats.org/presentationml/2006/main">
  <p:tag name="KSO_WM_UNIT_VALUE" val="70*7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1_1_1"/>
  <p:tag name="KSO_WM_UNIT_ID" val="diagram20228057_3*n_h_h_x*1_1_1_1"/>
  <p:tag name="KSO_WM_TEMPLATE_CATEGORY" val="diagram"/>
  <p:tag name="KSO_WM_TEMPLATE_INDEX" val="20228057"/>
  <p:tag name="KSO_WM_UNIT_LAYERLEVEL" val="1_1_1_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20228057_3*n_h_h_f*1_1_2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6"/>
  <p:tag name="KSO_WM_UNIT_TEXT_FILL_TYPE" val="1"/>
</p:tagLst>
</file>

<file path=ppt/tags/tag145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3_1"/>
  <p:tag name="KSO_WM_UNIT_ID" val="diagram20228057_3*n_h_h_f*1_1_3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7"/>
  <p:tag name="KSO_WM_UNIT_TEXT_FILL_TYPE" val="1"/>
</p:tagLst>
</file>

<file path=ppt/tags/tag146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20228057_3*n_h_h_f*1_1_1_1"/>
  <p:tag name="KSO_WM_TEMPLATE_CATEGORY" val="diagram"/>
  <p:tag name="KSO_WM_TEMPLATE_INDEX" val="20228057"/>
  <p:tag name="KSO_WM_UNIT_LAYERLEVEL" val="1_1_1_1"/>
  <p:tag name="KSO_WM_TAG_VERSION" val="1.0"/>
  <p:tag name="KSO_WM_BEAUTIFY_FLAG" val="#wm#"/>
  <p:tag name="KSO_WM_UNIT_TEXT_FILL_FORE_SCHEMECOLOR_INDEX" val="5"/>
  <p:tag name="KSO_WM_UNIT_TEXT_FILL_TYPE" val="1"/>
</p:tagLst>
</file>

<file path=ppt/tags/tag147.xml><?xml version="1.0" encoding="utf-8"?>
<p:tagLst xmlns:p="http://schemas.openxmlformats.org/presentationml/2006/main">
  <p:tag name="KSO_WM_UNIT_PLACING_PICTURE_USER_VIEWPORT" val="{&quot;height&quot;:10800,&quot;width&quot;:16620}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KSO_WM_BEAUTIFY_FLAG" val=""/>
</p:tagLst>
</file>

<file path=ppt/tags/tag152.xml><?xml version="1.0" encoding="utf-8"?>
<p:tagLst xmlns:p="http://schemas.openxmlformats.org/presentationml/2006/main"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UNIT_PLACING_PICTURE_USER_VIEWPORT" val="{&quot;height&quot;:3901,&quot;width&quot;:8306}"/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28677_3*n_h_h_i*1_2_1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1_1"/>
  <p:tag name="KSO_WM_UNIT_ID" val="diagram20228677_3*n_h_h_a*1_2_1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28677_3*n_h_h_i*1_2_1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2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1_1"/>
  <p:tag name="KSO_WM_UNIT_ID" val="diagram20228677_3*n_h_h_f*1_2_1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28677_3*n_h_h_i*1_2_2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2_1"/>
  <p:tag name="KSO_WM_UNIT_ID" val="diagram20228677_3*n_h_h_a*1_2_2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28677_3*n_h_h_i*1_2_2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6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2_1"/>
  <p:tag name="KSO_WM_UNIT_ID" val="diagram20228677_3*n_h_h_f*1_2_2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1"/>
  <p:tag name="KSO_WM_UNIT_ID" val="diagram20228677_3*n_h_h_i*1_2_3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0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a"/>
  <p:tag name="KSO_WM_UNIT_INDEX" val="1_2_3_1"/>
  <p:tag name="KSO_WM_UNIT_ID" val="diagram20228677_3*n_h_h_a*1_2_3_1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TEXT_FILL_FORE_SCHEMECOLOR_INDEX" val="14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228677_3*n_h_h_i*1_2_3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UNIT_TEXT_FILL_FORE_SCHEMECOLOR_INDEX_BRIGHTNESS" val="0"/>
  <p:tag name="KSO_WM_UNIT_TEXT_FILL_FORE_SCHEMECOLOR_INDEX" val="14"/>
  <p:tag name="KSO_WM_UNIT_TEXT_FILL_TYPE" val="1"/>
  <p:tag name="KSO_WM_UNIT_SUBTYPE" val="a"/>
  <p:tag name="KSO_WM_UNIT_PRESET_TEXT" val="点击此处添加正文，文字是您思想的提炼，请言简意赅的阐述您的观点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2_3_1"/>
  <p:tag name="KSO_WM_UNIT_ID" val="diagram20228677_3*n_h_h_f*1_2_3_1"/>
  <p:tag name="KSO_WM_TEMPLATE_CATEGORY" val="diagram"/>
  <p:tag name="KSO_WM_TEMPLATE_INDEX" val="20228677"/>
  <p:tag name="KSO_WM_UNIT_LAYERLEVEL" val="1_1_1_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28677_3*n_h_i*1_1_1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2"/>
  <p:tag name="KSO_WM_UNIT_TEXT_FILL_TYPE" val="1"/>
</p:tagLst>
</file>

<file path=ppt/tags/tag212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228677_3*n_h_h_i*1_2_3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13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28677_3*n_h_h_i*1_2_1_3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28677_3*n_h_i*1_1_2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28677_3*n_h_i*1_1_3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4"/>
  <p:tag name="KSO_WM_UNIT_ID" val="diagram20228677_3*n_h_i*1_1_4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5"/>
  <p:tag name="KSO_WM_UNIT_ID" val="diagram20228677_3*n_h_i*1_1_5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1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28677_3*n_h_a*1_1_1"/>
  <p:tag name="KSO_WM_TEMPLATE_CATEGORY" val="diagram"/>
  <p:tag name="KSO_WM_TEMPLATE_INDEX" val="20228677"/>
  <p:tag name="KSO_WM_UNIT_LAYERLEVEL" val="1_1_1"/>
  <p:tag name="KSO_WM_TAG_VERSION" val="1.0"/>
  <p:tag name="KSO_WM_BEAUTIFY_FLAG" val="#wm#"/>
  <p:tag name="KSO_WM_UNIT_TEXT_FILL_FORE_SCHEMECOLOR_INDEX" val="14"/>
  <p:tag name="KSO_WM_UNIT_TEXT_FILL_TYPE" val="1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28677_3*n_h_h_i*1_2_2_2"/>
  <p:tag name="KSO_WM_TEMPLATE_CATEGORY" val="diagram"/>
  <p:tag name="KSO_WM_TEMPLATE_INDEX" val="20228677"/>
  <p:tag name="KSO_WM_UNIT_LAYERLEVEL" val="1_1_1_1"/>
  <p:tag name="KSO_WM_TAG_VERSION" val="1.0"/>
  <p:tag name="KSO_WM_BEAUTIFY_FLAG" val="#wm#"/>
  <p:tag name="KSO_WM_UNIT_FILL_FORE_SCHEMECOLOR_INDEX" val="5"/>
  <p:tag name="KSO_WM_UNIT_FILL_TYPE" val="1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4"/>
  <p:tag name="KSO_WM_DIAGRAM_GROUP_CODE" val="m1-1"/>
  <p:tag name="KSO_WM_UNIT_LINE_FORE_SCHEMECOLOR_INDEX" val="14"/>
  <p:tag name="KSO_WM_UNIT_LINE_FILL_TYPE" val="2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4"/>
  <p:tag name="KSO_WM_DIAGRAM_GROUP_CODE" val="m1-1"/>
  <p:tag name="KSO_WM_UNIT_LINE_FORE_SCHEMECOLOR_INDEX" val="14"/>
  <p:tag name="KSO_WM_UNIT_LINE_FILL_TYPE" val="2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i*1_1"/>
  <p:tag name="KSO_WM_TEMPLATE_CATEGORY" val="diagram"/>
  <p:tag name="KSO_WM_TEMPLATE_INDEX" val="20222194"/>
  <p:tag name="KSO_WM_UNIT_LAYERLEVEL" val="1_1"/>
  <p:tag name="KSO_WM_TAG_VERSION" val="1.0"/>
  <p:tag name="KSO_WM_BEAUTIFY_FLAG" val="#wm#"/>
  <p:tag name="KSO_WM_UNIT_TYPE" val="m_i"/>
  <p:tag name="KSO_WM_UNIT_INDEX" val="1_1"/>
  <p:tag name="KSO_WM_DIAGRAM_GROUP_CODE" val="m1-1"/>
  <p:tag name="KSO_WM_UNIT_LINE_FORE_SCHEMECOLOR_INDEX" val="14"/>
  <p:tag name="KSO_WM_UNIT_LINE_FILL_TYPE" val="2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1_1"/>
  <p:tag name="KSO_WM_DIAGRAM_GROUP_CODE" val="m1-1"/>
  <p:tag name="KSO_WM_UNIT_TEXT_FILL_FORE_SCHEMECOLOR_INDEX" val="13"/>
  <p:tag name="KSO_WM_UNIT_TEXT_FILL_TYPE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2"/>
  <p:tag name="KSO_WM_DIAGRAM_GROUP_CODE" val="m1-1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1_3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1_1"/>
  <p:tag name="KSO_WM_DIAGRAM_GROUP_CODE" val="m1-1"/>
  <p:tag name="KSO_WM_UNIT_TEXT_FILL_FORE_SCHEMECOLOR_INDEX" val="14"/>
  <p:tag name="KSO_WM_UNIT_TEXT_FILL_TYPE" val="1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3"/>
  <p:tag name="KSO_WM_DIAGRAM_GROUP_CODE" val="m1-1"/>
  <p:tag name="KSO_WM_UNIT_FILL_FORE_SCHEMECOLOR_INDEX" val="7"/>
  <p:tag name="KSO_WM_UNIT_FILL_TYPE" val="1"/>
  <p:tag name="KSO_WM_UNIT_LINE_FORE_SCHEMECOLOR_INDEX" val="7"/>
  <p:tag name="KSO_WM_UNIT_LINE_FILL_TYPE" val="2"/>
  <p:tag name="KSO_WM_UNIT_TEXT_FILL_FORE_SCHEMECOLOR_INDEX" val="1"/>
  <p:tag name="KSO_WM_UNIT_TEXT_FILL_TYPE" val="1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3_2"/>
  <p:tag name="KSO_WM_DIAGRAM_GROUP_CODE" val="m1-1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3_1"/>
  <p:tag name="KSO_WM_DIAGRAM_GROUP_CODE" val="m1-1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3_1"/>
  <p:tag name="KSO_WM_DIAGRAM_GROUP_CODE" val="m1-1"/>
  <p:tag name="KSO_WM_UNIT_TEXT_FILL_FORE_SCHEMECOLOR_INDEX" val="13"/>
  <p:tag name="KSO_WM_UNIT_TEXT_FILL_TYPE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3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3_1"/>
  <p:tag name="KSO_WM_DIAGRAM_GROUP_CODE" val="m1-1"/>
  <p:tag name="KSO_WM_UNIT_TEXT_FILL_FORE_SCHEMECOLOR_INDEX" val="14"/>
  <p:tag name="KSO_WM_UNIT_TEXT_FILL_TYPE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2"/>
  <p:tag name="KSO_WM_DIAGRAM_GROUP_CODE" val="m1-1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4"/>
  <p:tag name="KSO_WM_DIAGRAM_GROUP_CODE" val="m1-1"/>
  <p:tag name="KSO_WM_UNIT_LINE_FORE_SCHEMECOLOR_INDEX" val="14"/>
  <p:tag name="KSO_WM_UNIT_LINE_FILL_TYPE" val="2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2_3"/>
  <p:tag name="KSO_WM_DIAGRAM_GROUP_CODE" val="m1-1"/>
  <p:tag name="KSO_WM_UNIT_FILL_FORE_SCHEMECOLOR_INDEX" val="6"/>
  <p:tag name="KSO_WM_UNIT_FILL_TYPE" val="1"/>
  <p:tag name="KSO_WM_UNIT_LINE_FORE_SCHEMECOLOR_INDEX" val="6"/>
  <p:tag name="KSO_WM_UNIT_LINE_FILL_TYPE" val="2"/>
  <p:tag name="KSO_WM_UNIT_TEXT_FILL_FORE_SCHEMECOLOR_INDEX" val="1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2_1"/>
  <p:tag name="KSO_WM_DIAGRAM_GROUP_CODE" val="m1-1"/>
  <p:tag name="KSO_WM_UNIT_TEXT_FILL_FORE_SCHEMECOLOR_INDEX" val="13"/>
  <p:tag name="KSO_WM_UNIT_TEXT_FILL_TYPE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2_1"/>
  <p:tag name="KSO_WM_DIAGRAM_GROUP_CODE" val="m1-1"/>
  <p:tag name="KSO_WM_UNIT_TEXT_FILL_FORE_SCHEMECOLOR_INDEX" val="13"/>
  <p:tag name="KSO_WM_UNIT_TEXT_FILL_TYPE" val="1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2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2_1"/>
  <p:tag name="KSO_WM_DIAGRAM_GROUP_CODE" val="m1-1"/>
  <p:tag name="KSO_WM_UNIT_TEXT_FILL_FORE_SCHEMECOLOR_INDEX" val="14"/>
  <p:tag name="KSO_WM_UNIT_TEXT_FILL_TYPE" val="1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2"/>
  <p:tag name="KSO_WM_DIAGRAM_GROUP_CODE" val="m1-1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4"/>
  <p:tag name="KSO_WM_DIAGRAM_GROUP_CODE" val="m1-1"/>
  <p:tag name="KSO_WM_UNIT_LINE_FORE_SCHEMECOLOR_INDEX" val="14"/>
  <p:tag name="KSO_WM_UNIT_LINE_FILL_TYPE" val="2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4_3"/>
  <p:tag name="KSO_WM_DIAGRAM_GROUP_CODE" val="m1-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"/>
  <p:tag name="KSO_WM_UNIT_TEXT_FILL_TYPE" val="1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4_1"/>
  <p:tag name="KSO_WM_DIAGRAM_GROUP_CODE" val="m1-1"/>
  <p:tag name="KSO_WM_UNIT_TEXT_FILL_FORE_SCHEMECOLOR_INDEX" val="13"/>
  <p:tag name="KSO_WM_UNIT_TEXT_FILL_TYPE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4_1"/>
  <p:tag name="KSO_WM_DIAGRAM_GROUP_CODE" val="m1-1"/>
  <p:tag name="KSO_WM_UNIT_TEXT_FILL_FORE_SCHEMECOLOR_INDEX" val="13"/>
  <p:tag name="KSO_WM_UNIT_TEXT_FILL_TYPE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4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4_1"/>
  <p:tag name="KSO_WM_DIAGRAM_GROUP_CODE" val="m1-1"/>
  <p:tag name="KSO_WM_UNIT_TEXT_FILL_FORE_SCHEMECOLOR_INDEX" val="14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4"/>
  <p:tag name="KSO_WM_DIAGRAM_GROUP_CODE" val="m1-1"/>
  <p:tag name="KSO_WM_UNIT_FILL_FORE_SCHEMECOLOR_INDEX" val="9"/>
  <p:tag name="KSO_WM_UNIT_FILL_TYPE" val="1"/>
  <p:tag name="KSO_WM_UNIT_LINE_FORE_SCHEMECOLOR_INDEX" val="9"/>
  <p:tag name="KSO_WM_UNIT_LINE_FILL_TYPE" val="2"/>
  <p:tag name="KSO_WM_UNIT_TEXT_FILL_FORE_SCHEMECOLOR_INDEX" val="1"/>
  <p:tag name="KSO_WM_UNIT_TEXT_FILL_TYPE" val="1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3"/>
  <p:tag name="KSO_WM_DIAGRAM_GROUP_CODE" val="m1-1"/>
  <p:tag name="KSO_WM_UNIT_LINE_FORE_SCHEMECOLOR_INDEX" val="14"/>
  <p:tag name="KSO_WM_UNIT_LINE_FILL_TYPE" val="2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5_2"/>
  <p:tag name="KSO_WM_DIAGRAM_GROUP_CODE" val="m1-1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5_1"/>
  <p:tag name="KSO_WM_DIAGRAM_GROUP_CODE" val="m1-1"/>
  <p:tag name="KSO_WM_UNIT_TEXT_FILL_FORE_SCHEMECOLOR_INDEX" val="13"/>
  <p:tag name="KSO_WM_UNIT_TEXT_FILL_TYPE" val="1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5_1"/>
  <p:tag name="KSO_WM_DIAGRAM_GROUP_CODE" val="m1-1"/>
  <p:tag name="KSO_WM_UNIT_TEXT_FILL_FORE_SCHEMECOLOR_INDEX" val="13"/>
  <p:tag name="KSO_WM_UNIT_TEXT_FILL_TYPE" val="1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5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5_1"/>
  <p:tag name="KSO_WM_DIAGRAM_GROUP_CODE" val="m1-1"/>
  <p:tag name="KSO_WM_UNIT_TEXT_FILL_FORE_SCHEMECOLOR_INDEX" val="14"/>
  <p:tag name="KSO_WM_UNIT_TEXT_FILL_TYPE" val="1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3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3"/>
  <p:tag name="KSO_WM_DIAGRAM_GROUP_CODE" val="m1-1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2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2"/>
  <p:tag name="KSO_WM_DIAGRAM_GROUP_CODE" val="m1-1"/>
  <p:tag name="KSO_WM_UNIT_LINE_FORE_SCHEMECOLOR_INDEX" val="14"/>
  <p:tag name="KSO_WM_UNIT_LINE_FILL_TYPE" val="2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4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TYPE" val="m_h_i"/>
  <p:tag name="KSO_WM_UNIT_INDEX" val="1_6_4"/>
  <p:tag name="KSO_WM_DIAGRAM_GROUP_CODE" val="m1-1"/>
  <p:tag name="KSO_WM_UNIT_FILL_FORE_SCHEMECOLOR_INDEX" val="8"/>
  <p:tag name="KSO_WM_UNIT_FILL_TYPE" val="1"/>
  <p:tag name="KSO_WM_UNIT_LINE_FORE_SCHEMECOLOR_INDEX" val="8"/>
  <p:tag name="KSO_WM_UNIT_LINE_FILL_TYPE" val="2"/>
  <p:tag name="KSO_WM_UNIT_TEXT_FILL_FORE_SCHEMECOLOR_INDEX" val="1"/>
  <p:tag name="KSO_WM_UNIT_TEXT_FILL_TYPE" val="1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6_1"/>
  <p:tag name="KSO_WM_DIAGRAM_GROUP_CODE" val="m1-1"/>
  <p:tag name="KSO_WM_UNIT_TEXT_FILL_FORE_SCHEMECOLOR_INDEX" val="13"/>
  <p:tag name="KSO_WM_UNIT_TEXT_FILL_TYPE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f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a"/>
  <p:tag name="KSO_WM_UNIT_PRESET_TEXT" val="单击此处输入你的正文，文字是您思想的提炼。"/>
  <p:tag name="KSO_WM_UNIT_NOCLEAR" val="0"/>
  <p:tag name="KSO_WM_UNIT_TYPE" val="m_h_f"/>
  <p:tag name="KSO_WM_UNIT_INDEX" val="1_6_1"/>
  <p:tag name="KSO_WM_DIAGRAM_GROUP_CODE" val="m1-1"/>
  <p:tag name="KSO_WM_UNIT_TEXT_FILL_FORE_SCHEMECOLOR_INDEX" val="13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i*1_6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SUBTYPE" val="d"/>
  <p:tag name="KSO_WM_UNIT_TYPE" val="m_h_i"/>
  <p:tag name="KSO_WM_UNIT_INDEX" val="1_6_1"/>
  <p:tag name="KSO_WM_DIAGRAM_GROUP_CODE" val="m1-1"/>
  <p:tag name="KSO_WM_UNIT_TEXT_FILL_FORE_SCHEMECOLOR_INDEX" val="14"/>
  <p:tag name="KSO_WM_UNIT_TEXT_FILL_TYPE" val="1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22194_5*m_h_a*1_1_1"/>
  <p:tag name="KSO_WM_TEMPLATE_CATEGORY" val="diagram"/>
  <p:tag name="KSO_WM_TEMPLATE_INDEX" val="20222194"/>
  <p:tag name="KSO_WM_UNIT_LAYERLEVEL" val="1_1_1"/>
  <p:tag name="KSO_WM_TAG_VERSION" val="1.0"/>
  <p:tag name="KSO_WM_BEAUTIFY_FLAG" val="#wm#"/>
  <p:tag name="KSO_WM_UNIT_ISCONTENTSTITLE" val="0"/>
  <p:tag name="KSO_WM_UNIT_ISNUMDGMTITLE" val="0"/>
  <p:tag name="KSO_WM_UNIT_PRESET_TEXT" val="添加标题"/>
  <p:tag name="KSO_WM_UNIT_NOCLEAR" val="0"/>
  <p:tag name="KSO_WM_UNIT_TYPE" val="m_h_a"/>
  <p:tag name="KSO_WM_UNIT_INDEX" val="1_1_1"/>
  <p:tag name="KSO_WM_DIAGRAM_GROUP_CODE" val="m1-1"/>
  <p:tag name="KSO_WM_UNIT_TEXT_FILL_FORE_SCHEMECOLOR_INDEX" val="13"/>
  <p:tag name="KSO_WM_UNIT_TEXT_FILL_TYPE" val="1"/>
</p:tagLst>
</file>

<file path=ppt/tags/tag257.xml><?xml version="1.0" encoding="utf-8"?>
<p:tagLst xmlns:p="http://schemas.openxmlformats.org/presentationml/2006/main">
  <p:tag name="KSO_WM_BEAUTIFY_FLAG" val=""/>
  <p:tag name="KSO_WM_UNIT_PLACING_PICTURE_USER_VIEWPORT" val="{&quot;height&quot;:1770,&quot;width&quot;:13560}"/>
</p:tagLst>
</file>

<file path=ppt/tags/tag258.xml><?xml version="1.0" encoding="utf-8"?>
<p:tagLst xmlns:p="http://schemas.openxmlformats.org/presentationml/2006/main">
  <p:tag name="KSO_WM_UNIT_PLACING_PICTURE_USER_VIEWPORT" val="{&quot;height&quot;:6405,&quot;width&quot;:7650}"/>
</p:tagLst>
</file>

<file path=ppt/tags/tag259.xml><?xml version="1.0" encoding="utf-8"?>
<p:tagLst xmlns:p="http://schemas.openxmlformats.org/presentationml/2006/main">
  <p:tag name="COMMONDATA" val="eyJoZGlkIjoiNDA0ZTUxM2YxNWFkZDlkNTZiNWZhYzlkMjQxNWY2ZTMifQ=="/>
  <p:tag name="KSO_WPP_MARK_KEY" val="784959d9-8971-4fa2-be5e-3b20aa5611bb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UNIT_PLACING_PICTURE_USER_VIEWPORT" val="{&quot;height&quot;:10800,&quot;width&quot;:10800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UNIT_PLACING_PICTURE_USER_VIEWPORT" val="{&quot;height&quot;:1420,&quot;width&quot;:5620}"/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UNIT_PLACING_PICTURE_USER_VIEWPORT" val="{&quot;height&quot;:1420,&quot;width&quot;:5620}"/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UNIT_PLACING_PICTURE_USER_VIEWPORT" val="{&quot;height&quot;:1420,&quot;width&quot;:5620}"/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1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5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6_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9950</Words>
  <Application>WPS 演示</Application>
  <PresentationFormat>宽屏</PresentationFormat>
  <Paragraphs>1313</Paragraphs>
  <Slides>82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39</vt:i4>
      </vt:variant>
      <vt:variant>
        <vt:lpstr>主题</vt:lpstr>
      </vt:variant>
      <vt:variant>
        <vt:i4>15</vt:i4>
      </vt:variant>
      <vt:variant>
        <vt:lpstr>幻灯片标题</vt:lpstr>
      </vt:variant>
      <vt:variant>
        <vt:i4>82</vt:i4>
      </vt:variant>
    </vt:vector>
  </HeadingPairs>
  <TitlesOfParts>
    <vt:vector size="136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阿里巴巴普惠体</vt:lpstr>
      <vt:lpstr>Segoe UI</vt:lpstr>
      <vt:lpstr>微软雅黑</vt:lpstr>
      <vt:lpstr>Verdana</vt:lpstr>
      <vt:lpstr>Alibaba PuHuiTi M</vt:lpstr>
      <vt:lpstr>Segoe UI Light</vt:lpstr>
      <vt:lpstr>微软雅黑 Light</vt:lpstr>
      <vt:lpstr>华文楷体</vt:lpstr>
      <vt:lpstr>字语坊腹黑体</vt:lpstr>
      <vt:lpstr>柠檬小丸子</vt:lpstr>
      <vt:lpstr>Consolas</vt:lpstr>
      <vt:lpstr>阿里巴巴和七个小矮人</vt:lpstr>
      <vt:lpstr>纤黑体</vt:lpstr>
      <vt:lpstr>Alibaba PuHuiTi Regular</vt:lpstr>
      <vt:lpstr>方正手绘简体_准</vt:lpstr>
      <vt:lpstr>Arial Unicode MS</vt:lpstr>
      <vt:lpstr>等线</vt:lpstr>
      <vt:lpstr>方正全福体</vt:lpstr>
      <vt:lpstr>华文彩云</vt:lpstr>
      <vt:lpstr>幼圆</vt:lpstr>
      <vt:lpstr>思源黑体 CN Regular</vt:lpstr>
      <vt:lpstr>思源黑体 CN Bold</vt:lpstr>
      <vt:lpstr>Bebas</vt:lpstr>
      <vt:lpstr>PingFang SC Regular</vt:lpstr>
      <vt:lpstr>MiSans Demibold</vt:lpstr>
      <vt:lpstr>MiSans</vt:lpstr>
      <vt:lpstr>江城圆体 400W</vt:lpstr>
      <vt:lpstr>方正兰亭黑_GBK</vt:lpstr>
      <vt:lpstr>思源黑体 CN</vt:lpstr>
      <vt:lpstr>Source Han Sans CN Regular</vt:lpstr>
      <vt:lpstr>Bebas</vt:lpstr>
      <vt:lpstr>Euphorigenic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2_正文设计方案</vt:lpstr>
      <vt:lpstr>1_学习目标</vt:lpstr>
      <vt:lpstr>2_学习目标</vt:lpstr>
      <vt:lpstr>3_学习目标</vt:lpstr>
      <vt:lpstr>4_学习目标</vt:lpstr>
      <vt:lpstr>5_学习目标</vt:lpstr>
      <vt:lpstr>6_学习目标</vt:lpstr>
      <vt:lpstr>大数据之旅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曹宇[囧]</cp:lastModifiedBy>
  <cp:revision>2303</cp:revision>
  <dcterms:created xsi:type="dcterms:W3CDTF">2023-01-22T11:33:00Z</dcterms:created>
  <dcterms:modified xsi:type="dcterms:W3CDTF">2023-02-28T06:30:38Z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8F3BE0D789E24AA8A6562930946781AC</vt:lpwstr>
  </property>
  <property fmtid="{D5CDD505-2E9C-101B-9397-08002B2CF9AE}" pid="3" name="KSOProductBuildVer">
    <vt:lpwstr>2052-11.1.0.13703</vt:lpwstr>
  </property>
  <property fmtid="{D5CDD505-2E9C-101B-9397-08002B2CF9AE}" pid="4" name="commondata">
    <vt:lpwstr>eyJoZGlkIjoiMDAzZmIwZjU2YjM3ZmIyZjYxNWQ1NTViMjdhYzBlM2EifQ==</vt:lpwstr>
  </property>
</Properties>
</file>